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0" r:id="rId1"/>
    <p:sldMasterId id="2147483952" r:id="rId2"/>
    <p:sldMasterId id="2147483963" r:id="rId3"/>
  </p:sldMasterIdLst>
  <p:notesMasterIdLst>
    <p:notesMasterId r:id="rId39"/>
  </p:notesMasterIdLst>
  <p:sldIdLst>
    <p:sldId id="256" r:id="rId4"/>
    <p:sldId id="262" r:id="rId5"/>
    <p:sldId id="263" r:id="rId6"/>
    <p:sldId id="264" r:id="rId7"/>
    <p:sldId id="265" r:id="rId8"/>
    <p:sldId id="266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9" r:id="rId20"/>
    <p:sldId id="278" r:id="rId21"/>
    <p:sldId id="280" r:id="rId22"/>
    <p:sldId id="281" r:id="rId23"/>
    <p:sldId id="283" r:id="rId24"/>
    <p:sldId id="284" r:id="rId25"/>
    <p:sldId id="286" r:id="rId26"/>
    <p:sldId id="282" r:id="rId27"/>
    <p:sldId id="285" r:id="rId28"/>
    <p:sldId id="287" r:id="rId29"/>
    <p:sldId id="267" r:id="rId30"/>
    <p:sldId id="291" r:id="rId31"/>
    <p:sldId id="294" r:id="rId32"/>
    <p:sldId id="295" r:id="rId33"/>
    <p:sldId id="290" r:id="rId34"/>
    <p:sldId id="288" r:id="rId35"/>
    <p:sldId id="289" r:id="rId36"/>
    <p:sldId id="296" r:id="rId37"/>
    <p:sldId id="261" r:id="rId38"/>
  </p:sldIdLst>
  <p:sldSz cx="14630400" cy="8229600"/>
  <p:notesSz cx="6858000" cy="9144000"/>
  <p:defaultTextStyle>
    <a:defPPr>
      <a:defRPr lang="en-US"/>
    </a:defPPr>
    <a:lvl1pPr marL="0" algn="l" defTabSz="652078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2078" algn="l" defTabSz="652078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4153" algn="l" defTabSz="652078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6217" algn="l" defTabSz="652078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08291" algn="l" defTabSz="652078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60365" algn="l" defTabSz="652078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12436" algn="l" defTabSz="652078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64507" algn="l" defTabSz="652078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16575" algn="l" defTabSz="652078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5A0AD92-78D2-7545-8A6E-2D1143DEE447}">
          <p14:sldIdLst>
            <p14:sldId id="256"/>
            <p14:sldId id="262"/>
            <p14:sldId id="263"/>
            <p14:sldId id="264"/>
            <p14:sldId id="265"/>
            <p14:sldId id="266"/>
            <p14:sldId id="268"/>
          </p14:sldIdLst>
        </p14:section>
        <p14:section name="Internal" id="{DFDF6057-6F56-0A4B-80A0-ED3AEB99BC51}">
          <p14:sldIdLst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9"/>
            <p14:sldId id="278"/>
            <p14:sldId id="280"/>
            <p14:sldId id="281"/>
            <p14:sldId id="283"/>
            <p14:sldId id="284"/>
          </p14:sldIdLst>
        </p14:section>
        <p14:section name="External" id="{12EBF746-B408-3B42-A6BB-C37BBA4D52D1}">
          <p14:sldIdLst>
            <p14:sldId id="286"/>
            <p14:sldId id="282"/>
            <p14:sldId id="285"/>
            <p14:sldId id="287"/>
          </p14:sldIdLst>
        </p14:section>
        <p14:section name="Wrap-up" id="{9B21D6A9-D22A-6F46-9E9C-1F1B65250E21}">
          <p14:sldIdLst>
            <p14:sldId id="267"/>
            <p14:sldId id="291"/>
            <p14:sldId id="294"/>
            <p14:sldId id="295"/>
            <p14:sldId id="290"/>
            <p14:sldId id="288"/>
            <p14:sldId id="289"/>
            <p14:sldId id="296"/>
            <p14:sldId id="26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856" userDrawn="1">
          <p15:clr>
            <a:srgbClr val="A4A3A4"/>
          </p15:clr>
        </p15:guide>
        <p15:guide id="2" pos="5121" userDrawn="1">
          <p15:clr>
            <a:srgbClr val="A4A3A4"/>
          </p15:clr>
        </p15:guide>
        <p15:guide id="3" orient="horz" pos="803" userDrawn="1">
          <p15:clr>
            <a:srgbClr val="A4A3A4"/>
          </p15:clr>
        </p15:guide>
        <p15:guide id="4" pos="417" userDrawn="1">
          <p15:clr>
            <a:srgbClr val="A4A3A4"/>
          </p15:clr>
        </p15:guide>
        <p15:guide id="5" orient="horz" pos="1176" userDrawn="1">
          <p15:clr>
            <a:srgbClr val="A4A3A4"/>
          </p15:clr>
        </p15:guide>
        <p15:guide id="6" orient="horz" pos="3048" userDrawn="1">
          <p15:clr>
            <a:srgbClr val="A4A3A4"/>
          </p15:clr>
        </p15:guide>
        <p15:guide id="7" pos="9822" userDrawn="1">
          <p15:clr>
            <a:srgbClr val="A4A3A4"/>
          </p15:clr>
        </p15:guide>
        <p15:guide id="8" orient="horz" pos="5520">
          <p15:clr>
            <a:srgbClr val="A4A3A4"/>
          </p15:clr>
        </p15:guide>
        <p15:guide id="9" orient="horz" pos="50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207" autoAdjust="0"/>
  </p:normalViewPr>
  <p:slideViewPr>
    <p:cSldViewPr snapToGrid="0" snapToObjects="1">
      <p:cViewPr>
        <p:scale>
          <a:sx n="85" d="100"/>
          <a:sy n="85" d="100"/>
        </p:scale>
        <p:origin x="-2008" y="-416"/>
      </p:cViewPr>
      <p:guideLst>
        <p:guide orient="horz" pos="2592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BB9CD1-8348-5D43-AF7D-C40BD394FCCB}" type="datetimeFigureOut">
              <a:rPr lang="en-US" smtClean="0"/>
              <a:t>10/31/16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EA8313-9743-2E4C-9056-7F1F34429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279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4571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4" algn="l" defTabSz="4571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4571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4571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4571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1" algn="l" defTabSz="4571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4571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45718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30 years ago, I lived</a:t>
            </a:r>
            <a:r>
              <a:rPr lang="en-US" baseline="0" dirty="0" smtClean="0"/>
              <a:t> in Columbus.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A8313-9743-2E4C-9056-7F1F34429B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9477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904F0-8750-3E4E-8210-8664DFCE6E1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3242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left Columbus</a:t>
            </a:r>
            <a:r>
              <a:rPr lang="en-US" baseline="0" dirty="0" smtClean="0"/>
              <a:t> in 1987.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A8313-9743-2E4C-9056-7F1F34429B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51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does this build “community”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A8313-9743-2E4C-9056-7F1F34429B1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49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Speaking</a:t>
            </a:r>
            <a:r>
              <a:rPr lang="en-US" baseline="0" dirty="0" smtClean="0"/>
              <a:t> of “The public”</a:t>
            </a:r>
            <a:r>
              <a:rPr lang="mr-IN" baseline="0" dirty="0" smtClean="0"/>
              <a:t>…</a:t>
            </a:r>
            <a:r>
              <a:rPr lang="en-US" baseline="0" dirty="0" smtClean="0"/>
              <a:t>.let’s take a look at how you can start to expand beyond your company’s four walls and participate in the larger </a:t>
            </a:r>
            <a:r>
              <a:rPr lang="en-US" baseline="0" dirty="0" err="1" smtClean="0"/>
              <a:t>DevOps</a:t>
            </a:r>
            <a:r>
              <a:rPr lang="en-US" baseline="0" dirty="0" smtClean="0"/>
              <a:t> Community.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A8313-9743-2E4C-9056-7F1F34429B1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887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Listen, learn,</a:t>
            </a:r>
            <a:r>
              <a:rPr lang="en-US" baseline="0" dirty="0" smtClean="0"/>
              <a:t> present, interact</a:t>
            </a:r>
          </a:p>
          <a:p>
            <a:endParaRPr lang="en-US" baseline="0" dirty="0" smtClean="0"/>
          </a:p>
          <a:p>
            <a:r>
              <a:rPr lang="en-US" baseline="0" dirty="0" smtClean="0"/>
              <a:t>Hire or be hired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Form bonds, get to know people.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A8313-9743-2E4C-9056-7F1F34429B1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723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A8313-9743-2E4C-9056-7F1F34429B1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07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Types</a:t>
            </a:r>
            <a:r>
              <a:rPr lang="en-US" baseline="0" dirty="0" smtClean="0"/>
              <a:t> of </a:t>
            </a:r>
            <a:r>
              <a:rPr lang="en-US" dirty="0" smtClean="0"/>
              <a:t>contributions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A8313-9743-2E4C-9056-7F1F34429B1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142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What we've learned</a:t>
            </a:r>
          </a:p>
          <a:p>
            <a:r>
              <a:rPr lang="en-US" dirty="0" smtClean="0"/>
              <a:t>Fast, efficient, software driven</a:t>
            </a:r>
          </a:p>
          <a:p>
            <a:r>
              <a:rPr lang="en-US" dirty="0" smtClean="0"/>
              <a:t>Happy people...</a:t>
            </a:r>
          </a:p>
          <a:p>
            <a:r>
              <a:rPr lang="en-US" dirty="0" smtClean="0"/>
              <a:t>In that order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9A8D2D-C38A-6541-881E-768B513BACD2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596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Happy people</a:t>
            </a:r>
          </a:p>
          <a:p>
            <a:r>
              <a:rPr lang="en-US" dirty="0" smtClean="0"/>
              <a:t>Culture + Technology</a:t>
            </a:r>
          </a:p>
          <a:p>
            <a:r>
              <a:rPr lang="en-US" dirty="0" smtClean="0"/>
              <a:t>Virtuous Cycle</a:t>
            </a:r>
          </a:p>
          <a:p>
            <a:r>
              <a:rPr lang="en-US" dirty="0" smtClean="0"/>
              <a:t>Example is workflow</a:t>
            </a:r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flic.kr</a:t>
            </a:r>
            <a:r>
              <a:rPr lang="en-US" dirty="0" smtClean="0"/>
              <a:t>/p/</a:t>
            </a:r>
            <a:r>
              <a:rPr lang="en-US" dirty="0" err="1" smtClean="0"/>
              <a:t>rcEUS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734AA-3150-D947-AC52-2F5DF48BFCD5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29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7321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2.xml"/><Relationship Id="rId3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19257" y="6237720"/>
            <a:ext cx="9875520" cy="1203796"/>
          </a:xfrm>
        </p:spPr>
        <p:txBody>
          <a:bodyPr wrap="square" lIns="82271" tIns="82271" rIns="82271" bIns="82271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19257" y="7097054"/>
            <a:ext cx="9875520" cy="504709"/>
          </a:xfrm>
        </p:spPr>
        <p:txBody>
          <a:bodyPr wrap="square" lIns="82271" tIns="82271" rIns="82271" bIns="82271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rgbClr val="435464"/>
                </a:solidFill>
              </a:defRPr>
            </a:lvl1pPr>
            <a:lvl2pPr marL="548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1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5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plain transparent 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9860" y="746438"/>
            <a:ext cx="5007432" cy="495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5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712376" y="2246697"/>
            <a:ext cx="9875520" cy="1203796"/>
          </a:xfrm>
        </p:spPr>
        <p:txBody>
          <a:bodyPr wrap="square" lIns="82271" tIns="82271" rIns="82271" bIns="82271" anchor="ctr" anchorCtr="0">
            <a:noAutofit/>
          </a:bodyPr>
          <a:lstStyle>
            <a:lvl1pPr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712376" y="3106025"/>
            <a:ext cx="9875520" cy="508970"/>
          </a:xfrm>
        </p:spPr>
        <p:txBody>
          <a:bodyPr wrap="square" lIns="82271" tIns="82271" rIns="82271" bIns="82271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rgbClr val="435464"/>
                </a:solidFill>
              </a:defRPr>
            </a:lvl1pPr>
            <a:lvl2pPr marL="548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1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5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712376" y="3768406"/>
            <a:ext cx="9875520" cy="461620"/>
          </a:xfrm>
        </p:spPr>
        <p:txBody>
          <a:bodyPr wrap="square" lIns="82271" tIns="82271" rIns="82271" bIns="82271">
            <a:spAutoFit/>
          </a:bodyPr>
          <a:lstStyle>
            <a:lvl1pPr marL="0" indent="0">
              <a:buNone/>
              <a:defRPr sz="1900" b="0" baseline="0">
                <a:solidFill>
                  <a:srgbClr val="435464"/>
                </a:solidFill>
              </a:defRPr>
            </a:lvl1pPr>
            <a:lvl2pPr marL="278035" indent="0">
              <a:buNone/>
              <a:defRPr sz="1900" b="1"/>
            </a:lvl2pPr>
            <a:lvl3pPr marL="548455" indent="0">
              <a:buNone/>
              <a:defRPr sz="1900" b="1"/>
            </a:lvl3pPr>
            <a:lvl4pPr marL="756028" indent="0">
              <a:buNone/>
              <a:defRPr sz="1900" b="1"/>
            </a:lvl4pPr>
            <a:lvl5pPr marL="961698" indent="0">
              <a:buNone/>
              <a:defRPr sz="1900" b="1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143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4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40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4"/>
            <a:ext cx="13408762" cy="4811358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8035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455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5602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6169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969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88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898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712376" y="2246697"/>
            <a:ext cx="9875520" cy="1203796"/>
          </a:xfrm>
        </p:spPr>
        <p:txBody>
          <a:bodyPr wrap="square" lIns="82271" tIns="82271" rIns="82271" bIns="82271" anchor="ctr" anchorCtr="0">
            <a:noAutofit/>
          </a:bodyPr>
          <a:lstStyle>
            <a:lvl1pPr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712376" y="3106025"/>
            <a:ext cx="9875520" cy="508970"/>
          </a:xfrm>
        </p:spPr>
        <p:txBody>
          <a:bodyPr wrap="square" lIns="82271" tIns="82271" rIns="82271" bIns="82271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1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5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60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712376" y="2246697"/>
            <a:ext cx="9875520" cy="1203796"/>
          </a:xfrm>
        </p:spPr>
        <p:txBody>
          <a:bodyPr wrap="square" lIns="82271" tIns="82271" rIns="82271" bIns="82271" anchor="ctr" anchorCtr="0">
            <a:noAutofit/>
          </a:bodyPr>
          <a:lstStyle>
            <a:lvl1pPr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712376" y="3106025"/>
            <a:ext cx="9875520" cy="508970"/>
          </a:xfrm>
        </p:spPr>
        <p:txBody>
          <a:bodyPr wrap="square" lIns="82271" tIns="82271" rIns="82271" bIns="82271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1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5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35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9707" y="1159527"/>
            <a:ext cx="5431006" cy="591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9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11" y="1670597"/>
            <a:ext cx="13408762" cy="4811358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13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dify 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274319"/>
            <a:ext cx="13441680" cy="744820"/>
          </a:xfrm>
        </p:spPr>
        <p:txBody>
          <a:bodyPr/>
          <a:lstStyle>
            <a:lvl1pPr>
              <a:defRPr sz="53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8697" y="1239926"/>
            <a:ext cx="1066800" cy="10668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296279" y="1371602"/>
            <a:ext cx="3730117" cy="553998"/>
          </a:xfrm>
          <a:prstGeom prst="rect">
            <a:avLst/>
          </a:prstGeom>
        </p:spPr>
        <p:txBody>
          <a:bodyPr wrap="square" lIns="109723" tIns="54862" rIns="109723" bIns="54862" anchor="ctr" anchorCtr="0">
            <a:spAutoFit/>
          </a:bodyPr>
          <a:lstStyle/>
          <a:p>
            <a:r>
              <a:rPr lang="en-US" sz="2900" b="1" dirty="0" smtClean="0">
                <a:solidFill>
                  <a:srgbClr val="3E4346"/>
                </a:solidFill>
                <a:latin typeface="Courier"/>
                <a:cs typeface="Courier"/>
              </a:rPr>
              <a:t>OPEN IN EDITOR:</a:t>
            </a:r>
            <a:endParaRPr lang="en-US" sz="2900" b="1" dirty="0">
              <a:solidFill>
                <a:srgbClr val="3E4346"/>
              </a:solidFill>
              <a:latin typeface="Courier"/>
              <a:cs typeface="Courier"/>
            </a:endParaRP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548639" y="2205534"/>
            <a:ext cx="13441680" cy="5365699"/>
          </a:xfrm>
          <a:ln>
            <a:solidFill>
              <a:schemeClr val="tx1"/>
            </a:solidFill>
            <a:prstDash val="dash"/>
          </a:ln>
        </p:spPr>
        <p:txBody>
          <a:bodyPr lIns="109723" tIns="54862" rIns="109723" bIns="54862">
            <a:normAutofit/>
          </a:bodyPr>
          <a:lstStyle>
            <a:lvl1pPr marL="0" marR="0" indent="0" algn="l" defTabSz="1097192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4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097192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097192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097192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097192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962650" y="7620000"/>
            <a:ext cx="2294798" cy="4431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900" b="1" dirty="0" smtClean="0">
                <a:solidFill>
                  <a:srgbClr val="7D868C">
                    <a:lumMod val="50000"/>
                  </a:srgb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35539" y="1371600"/>
            <a:ext cx="9261814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834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4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09603" y="7572130"/>
            <a:ext cx="18851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rgbClr val="7D868C"/>
                </a:solidFill>
                <a:latin typeface="Gill Sans Light"/>
                <a:cs typeface="Gill Sans Light"/>
              </a:rPr>
              <a:t>@</a:t>
            </a:r>
            <a:r>
              <a:rPr lang="en-US" sz="2400" dirty="0" err="1" smtClean="0">
                <a:solidFill>
                  <a:srgbClr val="7D868C"/>
                </a:solidFill>
                <a:latin typeface="Gill Sans Light"/>
                <a:cs typeface="Gill Sans Light"/>
              </a:rPr>
              <a:t>nathenharvey</a:t>
            </a:r>
            <a:endParaRPr lang="en-US" sz="2400" dirty="0" smtClean="0">
              <a:solidFill>
                <a:srgbClr val="7D868C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66594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05840" y="7627624"/>
            <a:ext cx="329184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fld id="{5ED223C7-4A72-474F-8D70-2AFBAEF44134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11/1/16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46320" y="7627624"/>
            <a:ext cx="493776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32720" y="7627624"/>
            <a:ext cx="3291840" cy="438150"/>
          </a:xfrm>
          <a:prstGeom prst="rect">
            <a:avLst/>
          </a:prstGeom>
        </p:spPr>
        <p:txBody>
          <a:bodyPr lIns="109728" tIns="54864" rIns="109728" bIns="54864"/>
          <a:lstStyle/>
          <a:p>
            <a:fld id="{6F42E9CA-CE9A-AE44-9922-E9E3B150429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40082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556514"/>
            <a:ext cx="12435840" cy="176403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16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32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48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64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8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97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61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129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@</a:t>
            </a:r>
            <a:r>
              <a:rPr lang="en-US" dirty="0" err="1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nathenharvey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02158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@</a:t>
            </a:r>
            <a:r>
              <a:rPr lang="en-US" dirty="0" err="1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nathenharvey</a:t>
            </a:r>
            <a:endParaRPr lang="en-US" dirty="0" smtClean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81985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1920240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7120" y="1920240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@</a:t>
            </a:r>
            <a:r>
              <a:rPr lang="en-US" dirty="0" err="1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nathenharvey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08135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2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1628" indent="0">
              <a:buNone/>
              <a:defRPr sz="2900" b="1"/>
            </a:lvl2pPr>
            <a:lvl3pPr marL="1303244" indent="0">
              <a:buNone/>
              <a:defRPr sz="2600" b="1"/>
            </a:lvl3pPr>
            <a:lvl4pPr marL="1954885" indent="0">
              <a:buNone/>
              <a:defRPr sz="2300" b="1"/>
            </a:lvl4pPr>
            <a:lvl5pPr marL="2606490" indent="0">
              <a:buNone/>
              <a:defRPr sz="2300" b="1"/>
            </a:lvl5pPr>
            <a:lvl6pPr marL="3258112" indent="0">
              <a:buNone/>
              <a:defRPr sz="2300" b="1"/>
            </a:lvl6pPr>
            <a:lvl7pPr marL="3909767" indent="0">
              <a:buNone/>
              <a:defRPr sz="2300" b="1"/>
            </a:lvl7pPr>
            <a:lvl8pPr marL="4561352" indent="0">
              <a:buNone/>
              <a:defRPr sz="2300" b="1"/>
            </a:lvl8pPr>
            <a:lvl9pPr marL="5212982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609850"/>
            <a:ext cx="6464302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3" y="1842136"/>
            <a:ext cx="6466840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1628" indent="0">
              <a:buNone/>
              <a:defRPr sz="2900" b="1"/>
            </a:lvl2pPr>
            <a:lvl3pPr marL="1303244" indent="0">
              <a:buNone/>
              <a:defRPr sz="2600" b="1"/>
            </a:lvl3pPr>
            <a:lvl4pPr marL="1954885" indent="0">
              <a:buNone/>
              <a:defRPr sz="2300" b="1"/>
            </a:lvl4pPr>
            <a:lvl5pPr marL="2606490" indent="0">
              <a:buNone/>
              <a:defRPr sz="2300" b="1"/>
            </a:lvl5pPr>
            <a:lvl6pPr marL="3258112" indent="0">
              <a:buNone/>
              <a:defRPr sz="2300" b="1"/>
            </a:lvl6pPr>
            <a:lvl7pPr marL="3909767" indent="0">
              <a:buNone/>
              <a:defRPr sz="2300" b="1"/>
            </a:lvl7pPr>
            <a:lvl8pPr marL="4561352" indent="0">
              <a:buNone/>
              <a:defRPr sz="2300" b="1"/>
            </a:lvl8pPr>
            <a:lvl9pPr marL="5212982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3" y="2609850"/>
            <a:ext cx="6466840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@</a:t>
            </a:r>
            <a:r>
              <a:rPr lang="en-US" dirty="0" err="1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nathenharve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  <a:latin typeface="Calibri"/>
              </a:rPr>
              <a:t>y</a:t>
            </a:r>
            <a:endParaRPr lang="en-US" dirty="0" smtClean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50070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@</a:t>
            </a:r>
            <a:r>
              <a:rPr lang="en-US" dirty="0" err="1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nathenharvey</a:t>
            </a:r>
            <a:endParaRPr lang="en-US" dirty="0" smtClean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40901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marR="0" indent="0" algn="r" defTabSz="65162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@</a:t>
            </a:r>
            <a:r>
              <a:rPr lang="en-US" dirty="0" err="1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nathenharvey</a:t>
            </a:r>
            <a:endParaRPr lang="en-US" dirty="0" smtClean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89956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274319"/>
            <a:ext cx="13441680" cy="744820"/>
          </a:xfrm>
        </p:spPr>
        <p:txBody>
          <a:bodyPr/>
          <a:lstStyle>
            <a:lvl1pPr>
              <a:defRPr sz="5300" baseline="0"/>
            </a:lvl1pPr>
          </a:lstStyle>
          <a:p>
            <a:r>
              <a:rPr lang="en-US" dirty="0" smtClean="0"/>
              <a:t>Title and Image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48640" y="1371600"/>
            <a:ext cx="13441680" cy="630936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5509260" y="7877176"/>
            <a:ext cx="3634740" cy="352424"/>
          </a:xfrm>
        </p:spPr>
        <p:txBody>
          <a:bodyPr wrap="none">
            <a:norm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277448" indent="0">
              <a:buNone/>
              <a:defRPr/>
            </a:lvl2pPr>
            <a:lvl3pPr marL="547386" indent="0">
              <a:buNone/>
              <a:defRPr/>
            </a:lvl3pPr>
            <a:lvl4pPr marL="754576" indent="0">
              <a:buNone/>
              <a:defRPr/>
            </a:lvl4pPr>
            <a:lvl5pPr marL="959836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38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9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09600" y="7494589"/>
            <a:ext cx="2565400" cy="4651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@</a:t>
            </a:r>
            <a:r>
              <a:rPr lang="en-US" dirty="0" err="1" smtClean="0"/>
              <a:t>nathenharvey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41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09601" y="1670052"/>
            <a:ext cx="13408025" cy="481171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09603" y="7572130"/>
            <a:ext cx="18851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rgbClr val="7D868C"/>
                </a:solidFill>
                <a:latin typeface="Gill Sans Light"/>
                <a:cs typeface="Gill Sans Light"/>
              </a:rPr>
              <a:t>@</a:t>
            </a:r>
            <a:r>
              <a:rPr lang="en-US" sz="2400" dirty="0" err="1" smtClean="0">
                <a:solidFill>
                  <a:srgbClr val="7D868C"/>
                </a:solidFill>
                <a:latin typeface="Gill Sans Light"/>
                <a:cs typeface="Gill Sans Light"/>
              </a:rPr>
              <a:t>nathenharvey</a:t>
            </a:r>
            <a:endParaRPr lang="en-US" sz="2400" dirty="0" smtClean="0">
              <a:solidFill>
                <a:srgbClr val="7D868C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82129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4"/>
            <a:ext cx="13408762" cy="4811358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8035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455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5602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6169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609603" y="7572130"/>
            <a:ext cx="18851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rgbClr val="7D868C"/>
                </a:solidFill>
                <a:latin typeface="Gill Sans Light"/>
                <a:cs typeface="Gill Sans Light"/>
              </a:rPr>
              <a:t>@</a:t>
            </a:r>
            <a:r>
              <a:rPr lang="en-US" sz="2400" dirty="0" err="1" smtClean="0">
                <a:solidFill>
                  <a:srgbClr val="7D868C"/>
                </a:solidFill>
                <a:latin typeface="Gill Sans Light"/>
                <a:cs typeface="Gill Sans Light"/>
              </a:rPr>
              <a:t>nathenharvey</a:t>
            </a:r>
            <a:endParaRPr lang="en-US" sz="2400" dirty="0" smtClean="0">
              <a:solidFill>
                <a:srgbClr val="7D868C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33417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609603" y="7572130"/>
            <a:ext cx="18851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rgbClr val="7D868C"/>
                </a:solidFill>
                <a:latin typeface="Gill Sans Light"/>
                <a:cs typeface="Gill Sans Light"/>
              </a:rPr>
              <a:t>@</a:t>
            </a:r>
            <a:r>
              <a:rPr lang="en-US" sz="2400" dirty="0" err="1" smtClean="0">
                <a:solidFill>
                  <a:srgbClr val="7D868C"/>
                </a:solidFill>
                <a:latin typeface="Gill Sans Light"/>
                <a:cs typeface="Gill Sans Light"/>
              </a:rPr>
              <a:t>nathenharvey</a:t>
            </a:r>
            <a:endParaRPr lang="en-US" sz="2400" dirty="0" smtClean="0">
              <a:solidFill>
                <a:srgbClr val="7D868C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02550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lain transparent 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5388" y="1577902"/>
            <a:ext cx="5007432" cy="495184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13624990" y="7228094"/>
            <a:ext cx="81530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3" tIns="45716" rIns="91433" bIns="45716" numCol="1" rtlCol="0" anchor="ctr" anchorCtr="0" compatLnSpc="1">
            <a:prstTxWarp prst="textNoShape">
              <a:avLst/>
            </a:prstTxWarp>
          </a:bodyPr>
          <a:lstStyle/>
          <a:p>
            <a:pPr algn="ctr" defTabSz="914063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13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09603" y="7572130"/>
            <a:ext cx="18851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rgbClr val="7D868C"/>
                </a:solidFill>
                <a:latin typeface="Gill Sans Light"/>
                <a:cs typeface="Gill Sans Light"/>
              </a:rPr>
              <a:t>@</a:t>
            </a:r>
            <a:r>
              <a:rPr lang="en-US" sz="2400" dirty="0" err="1" smtClean="0">
                <a:solidFill>
                  <a:srgbClr val="7D868C"/>
                </a:solidFill>
                <a:latin typeface="Gill Sans Light"/>
                <a:cs typeface="Gill Sans Light"/>
              </a:rPr>
              <a:t>nathenharvey</a:t>
            </a:r>
            <a:endParaRPr lang="en-US" sz="2400" dirty="0" smtClean="0">
              <a:solidFill>
                <a:srgbClr val="7D868C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21527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6"/>
            <a:ext cx="9875520" cy="1203796"/>
          </a:xfrm>
        </p:spPr>
        <p:txBody>
          <a:bodyPr wrap="square" lIns="82271" tIns="82271" rIns="82271" bIns="82271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29"/>
            <a:ext cx="9875520" cy="504709"/>
          </a:xfrm>
        </p:spPr>
        <p:txBody>
          <a:bodyPr wrap="square" lIns="82271" tIns="82271" rIns="82271" bIns="82271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1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5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09603" y="7572130"/>
            <a:ext cx="18851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rgbClr val="7D868C"/>
                </a:solidFill>
                <a:latin typeface="Gill Sans Light"/>
                <a:cs typeface="Gill Sans Light"/>
              </a:rPr>
              <a:t>@</a:t>
            </a:r>
            <a:r>
              <a:rPr lang="en-US" sz="2400" dirty="0" err="1" smtClean="0">
                <a:solidFill>
                  <a:srgbClr val="7D868C"/>
                </a:solidFill>
                <a:latin typeface="Gill Sans Light"/>
                <a:cs typeface="Gill Sans Light"/>
              </a:rPr>
              <a:t>nathenharvey</a:t>
            </a:r>
            <a:endParaRPr lang="en-US" sz="2400" dirty="0" smtClean="0">
              <a:solidFill>
                <a:srgbClr val="7D868C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13858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6"/>
            <a:ext cx="9875520" cy="1203796"/>
          </a:xfrm>
        </p:spPr>
        <p:txBody>
          <a:bodyPr wrap="square" lIns="82271" tIns="82271" rIns="82271" bIns="82271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29"/>
            <a:ext cx="9875520" cy="504709"/>
          </a:xfrm>
        </p:spPr>
        <p:txBody>
          <a:bodyPr wrap="square" lIns="82271" tIns="82271" rIns="82271" bIns="82271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1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5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609603" y="7572130"/>
            <a:ext cx="18851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rgbClr val="7D868C"/>
                </a:solidFill>
                <a:latin typeface="Gill Sans Light"/>
                <a:cs typeface="Gill Sans Light"/>
              </a:rPr>
              <a:t>@</a:t>
            </a:r>
            <a:r>
              <a:rPr lang="en-US" sz="2400" dirty="0" err="1" smtClean="0">
                <a:solidFill>
                  <a:srgbClr val="7D868C"/>
                </a:solidFill>
                <a:latin typeface="Gill Sans Light"/>
                <a:cs typeface="Gill Sans Light"/>
              </a:rPr>
              <a:t>nathenharvey</a:t>
            </a:r>
            <a:endParaRPr lang="en-US" sz="2400" dirty="0" smtClean="0">
              <a:solidFill>
                <a:srgbClr val="7D868C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0986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theme" Target="../theme/theme3.xml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2" y="548643"/>
            <a:ext cx="13411200" cy="609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2" y="1670580"/>
            <a:ext cx="13411200" cy="5166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006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51" r:id="rId3"/>
    <p:sldLayoutId id="2147483943" r:id="rId4"/>
    <p:sldLayoutId id="2147483944" r:id="rId5"/>
    <p:sldLayoutId id="2147483945" r:id="rId6"/>
    <p:sldLayoutId id="2147483950" r:id="rId7"/>
    <p:sldLayoutId id="2147483946" r:id="rId8"/>
    <p:sldLayoutId id="2147483947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1096864" rtl="0" eaLnBrk="1" latinLnBrk="0" hangingPunct="1">
        <a:lnSpc>
          <a:spcPct val="90000"/>
        </a:lnSpc>
        <a:spcBef>
          <a:spcPct val="0"/>
        </a:spcBef>
        <a:buNone/>
        <a:defRPr lang="en-US" sz="43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78035" indent="-278035" algn="l" defTabSz="1096864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620923" indent="-342887" algn="l" defTabSz="1096864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4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891341" indent="-342887" algn="l" defTabSz="1096864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0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1098917" indent="-342887" algn="l" defTabSz="1096864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304586" indent="-342887" algn="l" defTabSz="1096864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016373" indent="-274216" algn="l" defTabSz="109686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806" indent="-274216" algn="l" defTabSz="109686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3239" indent="-274216" algn="l" defTabSz="109686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1671" indent="-274216" algn="l" defTabSz="109686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86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48431" algn="l" defTabSz="109686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864" algn="l" defTabSz="109686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296" algn="l" defTabSz="109686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728" algn="l" defTabSz="109686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42157" algn="l" defTabSz="109686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290591" algn="l" defTabSz="109686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839024" algn="l" defTabSz="109686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387454" algn="l" defTabSz="109686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2" y="548653"/>
            <a:ext cx="13411200" cy="609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2" y="1670578"/>
            <a:ext cx="13411200" cy="5166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671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54" r:id="rId2"/>
    <p:sldLayoutId id="2147483955" r:id="rId3"/>
    <p:sldLayoutId id="2147483956" r:id="rId4"/>
    <p:sldLayoutId id="2147483957" r:id="rId5"/>
    <p:sldLayoutId id="2147483958" r:id="rId6"/>
    <p:sldLayoutId id="2147483959" r:id="rId7"/>
    <p:sldLayoutId id="2147483960" r:id="rId8"/>
    <p:sldLayoutId id="2147483961" r:id="rId9"/>
    <p:sldLayoutId id="2147483962" r:id="rId10"/>
    <p:sldLayoutId id="2147483972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1096864" rtl="0" eaLnBrk="1" latinLnBrk="0" hangingPunct="1">
        <a:lnSpc>
          <a:spcPct val="90000"/>
        </a:lnSpc>
        <a:spcBef>
          <a:spcPct val="0"/>
        </a:spcBef>
        <a:buNone/>
        <a:defRPr lang="en-US" sz="43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78035" indent="-278035" algn="l" defTabSz="1096864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548455" indent="-270418" algn="l" defTabSz="1096864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4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756028" indent="-207574" algn="l" defTabSz="1096864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0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961699" indent="-205669" algn="l" defTabSz="1096864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169273" indent="-207574" algn="l" defTabSz="1096864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016373" indent="-274216" algn="l" defTabSz="109686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806" indent="-274216" algn="l" defTabSz="109686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3239" indent="-274216" algn="l" defTabSz="109686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1671" indent="-274216" algn="l" defTabSz="109686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86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48431" algn="l" defTabSz="109686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864" algn="l" defTabSz="109686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296" algn="l" defTabSz="109686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728" algn="l" defTabSz="109686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742157" algn="l" defTabSz="109686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290591" algn="l" defTabSz="109686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839024" algn="l" defTabSz="109686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387454" algn="l" defTabSz="109686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  <a:prstGeom prst="rect">
            <a:avLst/>
          </a:prstGeom>
        </p:spPr>
        <p:txBody>
          <a:bodyPr vert="horz" lIns="130280" tIns="65141" rIns="130280" bIns="65141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920240"/>
            <a:ext cx="13167360" cy="5431156"/>
          </a:xfrm>
          <a:prstGeom prst="rect">
            <a:avLst/>
          </a:prstGeom>
        </p:spPr>
        <p:txBody>
          <a:bodyPr vert="horz" lIns="130280" tIns="65141" rIns="130280" bIns="65141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520" y="7627624"/>
            <a:ext cx="3413760" cy="438150"/>
          </a:xfrm>
          <a:prstGeom prst="rect">
            <a:avLst/>
          </a:prstGeom>
        </p:spPr>
        <p:txBody>
          <a:bodyPr vert="horz" lIns="130280" tIns="65141" rIns="130280" bIns="65141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51628"/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7627624"/>
            <a:ext cx="4632960" cy="438150"/>
          </a:xfrm>
          <a:prstGeom prst="rect">
            <a:avLst/>
          </a:prstGeom>
        </p:spPr>
        <p:txBody>
          <a:bodyPr vert="horz" lIns="130280" tIns="65141" rIns="130280" bIns="65141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51628"/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120" y="7627624"/>
            <a:ext cx="3413760" cy="438150"/>
          </a:xfrm>
          <a:prstGeom prst="rect">
            <a:avLst/>
          </a:prstGeom>
        </p:spPr>
        <p:txBody>
          <a:bodyPr vert="horz" lIns="130280" tIns="65141" rIns="130280" bIns="65141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51628"/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t>@nathenharvey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460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  <p:sldLayoutId id="2147483965" r:id="rId2"/>
    <p:sldLayoutId id="2147483966" r:id="rId3"/>
    <p:sldLayoutId id="2147483967" r:id="rId4"/>
    <p:sldLayoutId id="2147483968" r:id="rId5"/>
    <p:sldLayoutId id="2147483969" r:id="rId6"/>
    <p:sldLayoutId id="2147483970" r:id="rId7"/>
    <p:sldLayoutId id="2147483971" r:id="rId8"/>
  </p:sldLayoutIdLst>
  <p:txStyles>
    <p:titleStyle>
      <a:lvl1pPr algn="ctr" defTabSz="651628" rtl="0" eaLnBrk="1" latinLnBrk="0" hangingPunct="1">
        <a:spcBef>
          <a:spcPct val="0"/>
        </a:spcBef>
        <a:buNone/>
        <a:defRPr sz="6200" kern="1200">
          <a:solidFill>
            <a:schemeClr val="tx1"/>
          </a:solidFill>
          <a:latin typeface="Gill Sans"/>
          <a:ea typeface="+mj-ea"/>
          <a:cs typeface="Gill Sans"/>
        </a:defRPr>
      </a:lvl1pPr>
    </p:titleStyle>
    <p:bodyStyle>
      <a:lvl1pPr marL="488722" indent="-488722" algn="l" defTabSz="651628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Gill Sans"/>
          <a:ea typeface="+mn-ea"/>
          <a:cs typeface="Gill Sans"/>
        </a:defRPr>
      </a:lvl1pPr>
      <a:lvl2pPr marL="1058910" indent="-407254" algn="l" defTabSz="651628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Gill Sans"/>
          <a:ea typeface="+mn-ea"/>
          <a:cs typeface="Gill Sans"/>
        </a:defRPr>
      </a:lvl2pPr>
      <a:lvl3pPr marL="1629014" indent="-325802" algn="l" defTabSz="651628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Gill Sans"/>
          <a:ea typeface="+mn-ea"/>
          <a:cs typeface="Gill Sans"/>
        </a:defRPr>
      </a:lvl3pPr>
      <a:lvl4pPr marL="2280685" indent="-325802" algn="l" defTabSz="651628" rtl="0" eaLnBrk="1" latinLnBrk="0" hangingPunct="1">
        <a:spcBef>
          <a:spcPct val="20000"/>
        </a:spcBef>
        <a:buFont typeface="Arial"/>
        <a:buChar char="–"/>
        <a:defRPr sz="2900" kern="1200">
          <a:solidFill>
            <a:schemeClr val="tx1"/>
          </a:solidFill>
          <a:latin typeface="Gill Sans"/>
          <a:ea typeface="+mn-ea"/>
          <a:cs typeface="Gill Sans"/>
        </a:defRPr>
      </a:lvl4pPr>
      <a:lvl5pPr marL="2932306" indent="-325802" algn="l" defTabSz="651628" rtl="0" eaLnBrk="1" latinLnBrk="0" hangingPunct="1">
        <a:spcBef>
          <a:spcPct val="20000"/>
        </a:spcBef>
        <a:buFont typeface="Arial"/>
        <a:buChar char="»"/>
        <a:defRPr sz="2900" kern="1200">
          <a:solidFill>
            <a:schemeClr val="tx1"/>
          </a:solidFill>
          <a:latin typeface="Gill Sans"/>
          <a:ea typeface="+mn-ea"/>
          <a:cs typeface="Gill Sans"/>
        </a:defRPr>
      </a:lvl5pPr>
      <a:lvl6pPr marL="3583898" indent="-325802" algn="l" defTabSz="651628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35554" indent="-325802" algn="l" defTabSz="651628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87172" indent="-325802" algn="l" defTabSz="651628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38782" indent="-325802" algn="l" defTabSz="651628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1628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1628" algn="l" defTabSz="651628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244" algn="l" defTabSz="651628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4885" algn="l" defTabSz="651628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6490" algn="l" defTabSz="651628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8112" algn="l" defTabSz="651628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9767" algn="l" defTabSz="651628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61352" algn="l" defTabSz="651628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12982" algn="l" defTabSz="651628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ggs.chef.io" TargetMode="External"/><Relationship Id="rId4" Type="http://schemas.openxmlformats.org/officeDocument/2006/relationships/hyperlink" Target="http://hugops.chef.io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i.chef.io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eggs.chef.io" TargetMode="External"/><Relationship Id="rId4" Type="http://schemas.openxmlformats.org/officeDocument/2006/relationships/hyperlink" Target="http://hugops.chef.io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2" Type="http://schemas.openxmlformats.org/officeDocument/2006/relationships/hyperlink" Target="http://ei.chef.io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Community:  The Secret Ingredient for </a:t>
            </a:r>
            <a:r>
              <a:rPr lang="en-US" dirty="0" err="1" smtClean="0"/>
              <a:t>DevOps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9738" y="3676269"/>
            <a:ext cx="9875520" cy="504709"/>
          </a:xfrm>
        </p:spPr>
        <p:txBody>
          <a:bodyPr/>
          <a:lstStyle/>
          <a:p>
            <a:r>
              <a:rPr lang="en-US" dirty="0" smtClean="0"/>
              <a:t>Nathen Harvey</a:t>
            </a:r>
          </a:p>
        </p:txBody>
      </p:sp>
    </p:spTree>
    <p:extLst>
      <p:ext uri="{BB962C8B-B14F-4D97-AF65-F5344CB8AC3E}">
        <p14:creationId xmlns:p14="http://schemas.microsoft.com/office/powerpoint/2010/main" val="92397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u-tang-financi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2036" y="0"/>
            <a:ext cx="8229600" cy="822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5345" y="2202919"/>
            <a:ext cx="11066752" cy="538609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  <a:latin typeface="Arial"/>
              </a:rPr>
              <a:t>FORM DIVERSE BONDS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/>
            </a:r>
            <a:br>
              <a:rPr lang="en-US" sz="2400" dirty="0">
                <a:solidFill>
                  <a:srgbClr val="FFFFFF"/>
                </a:solidFill>
                <a:latin typeface="Arial"/>
              </a:rPr>
            </a:br>
            <a:endParaRPr lang="en-US" sz="2400" dirty="0">
              <a:solidFill>
                <a:srgbClr val="FFFFFF"/>
              </a:solidFill>
              <a:latin typeface="Arial"/>
            </a:endParaRPr>
          </a:p>
          <a:p>
            <a:pPr marL="457182" indent="-457182">
              <a:buFont typeface="Arial"/>
              <a:buChar char="•"/>
            </a:pPr>
            <a:r>
              <a:rPr lang="en-US" sz="3800" dirty="0">
                <a:solidFill>
                  <a:srgbClr val="FFFFFF"/>
                </a:solidFill>
                <a:latin typeface="Arial"/>
              </a:rPr>
              <a:t>Take people to lunch, or have meetings, with people </a:t>
            </a:r>
            <a:r>
              <a:rPr lang="en-US" sz="3800" dirty="0">
                <a:solidFill>
                  <a:srgbClr val="5AA2DB"/>
                </a:solidFill>
                <a:latin typeface="Arial"/>
              </a:rPr>
              <a:t>outside your specialty</a:t>
            </a:r>
          </a:p>
          <a:p>
            <a:pPr marL="457182" indent="-457182">
              <a:buFont typeface="Arial"/>
              <a:buChar char="•"/>
            </a:pPr>
            <a:r>
              <a:rPr lang="en-US" sz="3800" dirty="0">
                <a:solidFill>
                  <a:srgbClr val="FFFFFF"/>
                </a:solidFill>
                <a:latin typeface="Arial"/>
              </a:rPr>
              <a:t>Ask them what they do, and try and understand their </a:t>
            </a:r>
            <a:r>
              <a:rPr lang="en-US" sz="3800" dirty="0">
                <a:solidFill>
                  <a:srgbClr val="4BAAA3"/>
                </a:solidFill>
                <a:latin typeface="Arial"/>
              </a:rPr>
              <a:t>problems and </a:t>
            </a:r>
            <a:r>
              <a:rPr lang="en-US" sz="3800" dirty="0">
                <a:solidFill>
                  <a:srgbClr val="4BAAA3"/>
                </a:solidFill>
                <a:latin typeface="Arial"/>
              </a:rPr>
              <a:t>perspective</a:t>
            </a:r>
          </a:p>
          <a:p>
            <a:pPr marL="457182" indent="-457182">
              <a:buFont typeface="Arial"/>
              <a:buChar char="•"/>
            </a:pPr>
            <a:endParaRPr lang="en-US" sz="3800" dirty="0">
              <a:solidFill>
                <a:srgbClr val="4BAAA3"/>
              </a:solidFill>
              <a:latin typeface="Arial"/>
            </a:endParaRPr>
          </a:p>
          <a:p>
            <a:pPr marL="457182" indent="-457182">
              <a:buFont typeface="Arial"/>
              <a:buChar char="•"/>
            </a:pPr>
            <a:endParaRPr lang="en-US" sz="3800" dirty="0">
              <a:solidFill>
                <a:srgbClr val="4BAAA3"/>
              </a:solidFill>
              <a:latin typeface="Arial"/>
            </a:endParaRPr>
          </a:p>
          <a:p>
            <a:pPr marL="457182" indent="-457182">
              <a:buFont typeface="Arial"/>
              <a:buChar char="•"/>
            </a:pPr>
            <a:endParaRPr lang="en-US" sz="3800" dirty="0">
              <a:solidFill>
                <a:srgbClr val="4BAAA3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524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u-tang-financi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2036" y="0"/>
            <a:ext cx="8229600" cy="822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5345" y="2202919"/>
            <a:ext cx="11066752" cy="538609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  <a:latin typeface="Arial"/>
              </a:rPr>
              <a:t>FORM DIVERSE BONDS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/>
            </a:r>
            <a:br>
              <a:rPr lang="en-US" sz="2400" dirty="0">
                <a:solidFill>
                  <a:srgbClr val="FFFFFF"/>
                </a:solidFill>
                <a:latin typeface="Arial"/>
              </a:rPr>
            </a:br>
            <a:endParaRPr lang="en-US" sz="2400" dirty="0">
              <a:solidFill>
                <a:srgbClr val="FFFFFF"/>
              </a:solidFill>
              <a:latin typeface="Arial"/>
            </a:endParaRPr>
          </a:p>
          <a:p>
            <a:pPr marL="457182" indent="-457182">
              <a:buFont typeface="Arial"/>
              <a:buChar char="•"/>
            </a:pPr>
            <a:r>
              <a:rPr lang="en-US" sz="3800" dirty="0">
                <a:solidFill>
                  <a:srgbClr val="FFFFFF"/>
                </a:solidFill>
                <a:latin typeface="Arial"/>
              </a:rPr>
              <a:t>Take people to lunch, or have meetings, with people </a:t>
            </a:r>
            <a:r>
              <a:rPr lang="en-US" sz="3800" dirty="0">
                <a:solidFill>
                  <a:srgbClr val="5AA2DB"/>
                </a:solidFill>
                <a:latin typeface="Arial"/>
              </a:rPr>
              <a:t>outside your specialty</a:t>
            </a:r>
          </a:p>
          <a:p>
            <a:pPr marL="457182" indent="-457182">
              <a:buFont typeface="Arial"/>
              <a:buChar char="•"/>
            </a:pPr>
            <a:r>
              <a:rPr lang="en-US" sz="3800" dirty="0">
                <a:solidFill>
                  <a:srgbClr val="FFFFFF"/>
                </a:solidFill>
                <a:latin typeface="Arial"/>
              </a:rPr>
              <a:t>Ask them what they do, and try and understand their </a:t>
            </a:r>
            <a:r>
              <a:rPr lang="en-US" sz="3800" dirty="0">
                <a:solidFill>
                  <a:srgbClr val="4BAAA3"/>
                </a:solidFill>
                <a:latin typeface="Arial"/>
              </a:rPr>
              <a:t>problems and perspective</a:t>
            </a:r>
          </a:p>
          <a:p>
            <a:pPr marL="457182" indent="-457182">
              <a:buFont typeface="Arial"/>
              <a:buChar char="•"/>
            </a:pPr>
            <a:r>
              <a:rPr lang="en-US" sz="3800" dirty="0">
                <a:solidFill>
                  <a:srgbClr val="FFFFFF"/>
                </a:solidFill>
                <a:latin typeface="Arial"/>
              </a:rPr>
              <a:t>Legal, Finance, Sales, Marketing, Business Development, Software Development, Systems Administrators, Security Professionals, Product</a:t>
            </a:r>
            <a:endParaRPr lang="en-US" sz="38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84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48640"/>
            <a:ext cx="13411200" cy="606576"/>
          </a:xfrm>
        </p:spPr>
        <p:txBody>
          <a:bodyPr/>
          <a:lstStyle/>
          <a:p>
            <a:r>
              <a:rPr lang="en-US" dirty="0" smtClean="0"/>
              <a:t>Demo Days!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mo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203" y="-2053599"/>
            <a:ext cx="14726664" cy="1104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90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48640"/>
            <a:ext cx="13411200" cy="606576"/>
          </a:xfrm>
        </p:spPr>
        <p:txBody>
          <a:bodyPr/>
          <a:lstStyle/>
          <a:p>
            <a:r>
              <a:rPr lang="en-US" dirty="0" smtClean="0"/>
              <a:t>Demo Days!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mo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203" y="-2053599"/>
            <a:ext cx="14726664" cy="110449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5345" y="2202919"/>
            <a:ext cx="11066752" cy="369331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marL="857215" indent="-857215">
              <a:buFont typeface="Arial"/>
              <a:buChar char="•"/>
            </a:pPr>
            <a:r>
              <a:rPr lang="en-US" sz="6000" dirty="0">
                <a:solidFill>
                  <a:srgbClr val="5AA2DB"/>
                </a:solidFill>
                <a:latin typeface="Arial"/>
              </a:rPr>
              <a:t>Weekly</a:t>
            </a:r>
          </a:p>
          <a:p>
            <a:pPr marL="857215" indent="-857215">
              <a:buFont typeface="Arial"/>
              <a:buChar char="•"/>
            </a:pPr>
            <a:endParaRPr lang="en-US" sz="6000" dirty="0">
              <a:solidFill>
                <a:srgbClr val="5AA2DB"/>
              </a:solidFill>
              <a:latin typeface="Arial"/>
            </a:endParaRPr>
          </a:p>
          <a:p>
            <a:pPr marL="857215" indent="-857215">
              <a:buFont typeface="Arial"/>
              <a:buChar char="•"/>
            </a:pPr>
            <a:endParaRPr lang="en-US" sz="6000" dirty="0">
              <a:solidFill>
                <a:srgbClr val="5AA2DB"/>
              </a:solidFill>
              <a:latin typeface="Arial"/>
            </a:endParaRPr>
          </a:p>
          <a:p>
            <a:pPr marL="857215" indent="-857215">
              <a:buFont typeface="Arial"/>
              <a:buChar char="•"/>
            </a:pPr>
            <a:endParaRPr lang="en-US" sz="6000" dirty="0">
              <a:solidFill>
                <a:srgbClr val="5AA2DB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337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48640"/>
            <a:ext cx="13411200" cy="606576"/>
          </a:xfrm>
        </p:spPr>
        <p:txBody>
          <a:bodyPr/>
          <a:lstStyle/>
          <a:p>
            <a:r>
              <a:rPr lang="en-US" dirty="0" smtClean="0"/>
              <a:t>Demo Days!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mo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203" y="-2053599"/>
            <a:ext cx="14726664" cy="110449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5345" y="2202919"/>
            <a:ext cx="11066752" cy="369331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marL="857215" indent="-857215">
              <a:buFont typeface="Arial"/>
              <a:buChar char="•"/>
            </a:pPr>
            <a:r>
              <a:rPr lang="en-US" sz="6000" dirty="0">
                <a:solidFill>
                  <a:srgbClr val="5AA2DB"/>
                </a:solidFill>
                <a:latin typeface="Arial"/>
              </a:rPr>
              <a:t>Weekly</a:t>
            </a:r>
          </a:p>
          <a:p>
            <a:pPr marL="857215" indent="-857215">
              <a:buFont typeface="Arial"/>
              <a:buChar char="•"/>
            </a:pPr>
            <a:r>
              <a:rPr lang="en-US" sz="6000" dirty="0">
                <a:solidFill>
                  <a:srgbClr val="4BAAA3"/>
                </a:solidFill>
                <a:latin typeface="Arial"/>
              </a:rPr>
              <a:t>Anyone</a:t>
            </a:r>
            <a:r>
              <a:rPr lang="en-US" sz="6000" dirty="0">
                <a:solidFill>
                  <a:srgbClr val="FFFFFF"/>
                </a:solidFill>
                <a:latin typeface="Arial"/>
              </a:rPr>
              <a:t> with anything to show</a:t>
            </a:r>
          </a:p>
          <a:p>
            <a:pPr marL="857215" indent="-857215">
              <a:buFont typeface="Arial"/>
              <a:buChar char="•"/>
            </a:pPr>
            <a:endParaRPr lang="en-US" sz="6000" dirty="0">
              <a:solidFill>
                <a:srgbClr val="FFFFFF"/>
              </a:solidFill>
              <a:latin typeface="Arial"/>
            </a:endParaRPr>
          </a:p>
          <a:p>
            <a:pPr marL="857215" indent="-857215">
              <a:buFont typeface="Arial"/>
              <a:buChar char="•"/>
            </a:pPr>
            <a:endParaRPr lang="en-US" sz="60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518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48640"/>
            <a:ext cx="13411200" cy="606576"/>
          </a:xfrm>
        </p:spPr>
        <p:txBody>
          <a:bodyPr/>
          <a:lstStyle/>
          <a:p>
            <a:r>
              <a:rPr lang="en-US" dirty="0" smtClean="0"/>
              <a:t>Demo Days!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mo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203" y="-2053599"/>
            <a:ext cx="14726664" cy="110449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5345" y="2202919"/>
            <a:ext cx="11066752" cy="369331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marL="857215" indent="-857215">
              <a:buFont typeface="Arial"/>
              <a:buChar char="•"/>
            </a:pPr>
            <a:r>
              <a:rPr lang="en-US" sz="6000" dirty="0">
                <a:solidFill>
                  <a:srgbClr val="5AA2DB"/>
                </a:solidFill>
                <a:latin typeface="Arial"/>
              </a:rPr>
              <a:t>Weekly</a:t>
            </a:r>
          </a:p>
          <a:p>
            <a:pPr marL="857215" indent="-857215">
              <a:buFont typeface="Arial"/>
              <a:buChar char="•"/>
            </a:pPr>
            <a:r>
              <a:rPr lang="en-US" sz="6000" dirty="0">
                <a:solidFill>
                  <a:srgbClr val="4BAAA3"/>
                </a:solidFill>
                <a:latin typeface="Arial"/>
              </a:rPr>
              <a:t>Anyone</a:t>
            </a:r>
            <a:r>
              <a:rPr lang="en-US" sz="6000" dirty="0">
                <a:solidFill>
                  <a:srgbClr val="FFFFFF"/>
                </a:solidFill>
                <a:latin typeface="Arial"/>
              </a:rPr>
              <a:t> with anything to show</a:t>
            </a:r>
          </a:p>
          <a:p>
            <a:pPr marL="857215" indent="-857215">
              <a:buFont typeface="Arial"/>
              <a:buChar char="•"/>
            </a:pPr>
            <a:r>
              <a:rPr lang="en-US" sz="6000" dirty="0">
                <a:solidFill>
                  <a:srgbClr val="FFFFFF"/>
                </a:solidFill>
                <a:latin typeface="Arial"/>
              </a:rPr>
              <a:t>Invite </a:t>
            </a:r>
            <a:r>
              <a:rPr lang="en-US" sz="6000" dirty="0">
                <a:solidFill>
                  <a:srgbClr val="FBAA13"/>
                </a:solidFill>
                <a:latin typeface="Arial"/>
              </a:rPr>
              <a:t>everyone</a:t>
            </a:r>
          </a:p>
          <a:p>
            <a:pPr marL="857215" indent="-857215">
              <a:buFont typeface="Arial"/>
              <a:buChar char="•"/>
            </a:pPr>
            <a:endParaRPr lang="en-US" sz="6000" dirty="0">
              <a:solidFill>
                <a:srgbClr val="FBAA13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6905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48640"/>
            <a:ext cx="13411200" cy="606576"/>
          </a:xfrm>
        </p:spPr>
        <p:txBody>
          <a:bodyPr/>
          <a:lstStyle/>
          <a:p>
            <a:r>
              <a:rPr lang="en-US" dirty="0" smtClean="0"/>
              <a:t>Demo Days!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mo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203" y="-2053599"/>
            <a:ext cx="14726664" cy="110449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5345" y="2202919"/>
            <a:ext cx="11066752" cy="369331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marL="857215" indent="-857215">
              <a:buFont typeface="Arial"/>
              <a:buChar char="•"/>
            </a:pPr>
            <a:r>
              <a:rPr lang="en-US" sz="6000" dirty="0">
                <a:solidFill>
                  <a:srgbClr val="5AA2DB"/>
                </a:solidFill>
                <a:latin typeface="Arial"/>
              </a:rPr>
              <a:t>Weekly</a:t>
            </a:r>
          </a:p>
          <a:p>
            <a:pPr marL="857215" indent="-857215">
              <a:buFont typeface="Arial"/>
              <a:buChar char="•"/>
            </a:pPr>
            <a:r>
              <a:rPr lang="en-US" sz="6000" dirty="0">
                <a:solidFill>
                  <a:srgbClr val="4BAAA3"/>
                </a:solidFill>
                <a:latin typeface="Arial"/>
              </a:rPr>
              <a:t>Anyone</a:t>
            </a:r>
            <a:r>
              <a:rPr lang="en-US" sz="6000" dirty="0">
                <a:solidFill>
                  <a:srgbClr val="FFFFFF"/>
                </a:solidFill>
                <a:latin typeface="Arial"/>
              </a:rPr>
              <a:t> with anything to show</a:t>
            </a:r>
          </a:p>
          <a:p>
            <a:pPr marL="857215" indent="-857215">
              <a:buFont typeface="Arial"/>
              <a:buChar char="•"/>
            </a:pPr>
            <a:r>
              <a:rPr lang="en-US" sz="6000" dirty="0">
                <a:solidFill>
                  <a:srgbClr val="FFFFFF"/>
                </a:solidFill>
                <a:latin typeface="Arial"/>
              </a:rPr>
              <a:t>Invite </a:t>
            </a:r>
            <a:r>
              <a:rPr lang="en-US" sz="6000" dirty="0">
                <a:solidFill>
                  <a:srgbClr val="FBAA13"/>
                </a:solidFill>
                <a:latin typeface="Arial"/>
              </a:rPr>
              <a:t>everyone</a:t>
            </a:r>
          </a:p>
          <a:p>
            <a:pPr marL="857215" indent="-857215">
              <a:buFont typeface="Arial"/>
              <a:buChar char="•"/>
            </a:pPr>
            <a:r>
              <a:rPr lang="en-US" sz="6000" dirty="0">
                <a:solidFill>
                  <a:srgbClr val="EC7509"/>
                </a:solidFill>
                <a:latin typeface="Arial"/>
              </a:rPr>
              <a:t>Record</a:t>
            </a:r>
            <a:r>
              <a:rPr lang="en-US" sz="6000" dirty="0">
                <a:solidFill>
                  <a:srgbClr val="FFFFFF"/>
                </a:solidFill>
                <a:latin typeface="Arial"/>
              </a:rPr>
              <a:t> it and post it internally</a:t>
            </a:r>
            <a:endParaRPr lang="en-US" sz="48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461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Demo_Days_-_YouTube.png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Demo Days Playlist on YouTube</a:t>
            </a:r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white">
          <a:xfrm>
            <a:off x="5579533" y="6481764"/>
            <a:ext cx="3471334" cy="3423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78046" indent="-278046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90000"/>
              <a:buFont typeface="Arial" pitchFamily="34" charset="0"/>
              <a:buChar char="•"/>
              <a:defRPr sz="2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1pPr>
            <a:lvl2pPr marL="62094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4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2pPr>
            <a:lvl3pPr marL="891376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21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3pPr>
            <a:lvl4pPr marL="1098961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4pPr>
            <a:lvl5pPr marL="1304638" indent="-342900" algn="l" defTabSz="1096907" rtl="0" eaLnBrk="1" latinLnBrk="0" hangingPunct="1">
              <a:lnSpc>
                <a:spcPct val="100000"/>
              </a:lnSpc>
              <a:spcBef>
                <a:spcPts val="720"/>
              </a:spcBef>
              <a:buSzPct val="25000"/>
              <a:buFont typeface="Lucida Grande"/>
              <a:buChar char=" "/>
              <a:defRPr sz="1900" b="0" i="0" kern="1200" baseline="0">
                <a:solidFill>
                  <a:srgbClr val="435464"/>
                </a:solidFill>
                <a:latin typeface="Gill Sans Light"/>
                <a:ea typeface="+mn-ea"/>
                <a:cs typeface="Gill Sans Light"/>
              </a:defRPr>
            </a:lvl5pPr>
            <a:lvl6pPr marL="3016494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4949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3403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1858" indent="-274227" algn="l" defTabSz="109690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https://</a:t>
            </a:r>
            <a:r>
              <a:rPr lang="en-US" sz="2400" dirty="0" err="1"/>
              <a:t>goo.gl</a:t>
            </a:r>
            <a:r>
              <a:rPr lang="en-US" sz="2400" dirty="0"/>
              <a:t>/</a:t>
            </a:r>
            <a:r>
              <a:rPr lang="en-US" sz="2400" dirty="0" err="1"/>
              <a:t>UEfyKl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74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fai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78838"/>
            <a:ext cx="14630400" cy="928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0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eath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92916" y="0"/>
            <a:ext cx="14723316" cy="828186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81825" y="1390979"/>
            <a:ext cx="11066752" cy="5447645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  <a:latin typeface="Arial"/>
              </a:rPr>
              <a:t>Post Mortems</a:t>
            </a:r>
          </a:p>
          <a:p>
            <a:pPr marL="685772" indent="-685772">
              <a:buFont typeface="Arial"/>
              <a:buChar char="•"/>
            </a:pPr>
            <a:r>
              <a:rPr lang="en-US" sz="4200" dirty="0">
                <a:solidFill>
                  <a:schemeClr val="bg2"/>
                </a:solidFill>
                <a:latin typeface="Arial"/>
              </a:rPr>
              <a:t>Invoke the space</a:t>
            </a:r>
            <a:r>
              <a:rPr lang="en-US" sz="4200" dirty="0">
                <a:solidFill>
                  <a:schemeClr val="bg1"/>
                </a:solidFill>
                <a:latin typeface="Arial"/>
              </a:rPr>
              <a:t>:  here to learn, not blame</a:t>
            </a:r>
          </a:p>
          <a:p>
            <a:pPr marL="685772" indent="-685772">
              <a:buFont typeface="Arial"/>
              <a:buChar char="•"/>
            </a:pPr>
            <a:r>
              <a:rPr lang="en-US" sz="4200" dirty="0">
                <a:solidFill>
                  <a:schemeClr val="accent4"/>
                </a:solidFill>
                <a:latin typeface="Arial"/>
              </a:rPr>
              <a:t>Describe</a:t>
            </a:r>
            <a:r>
              <a:rPr lang="en-US" sz="4200" dirty="0">
                <a:solidFill>
                  <a:srgbClr val="FFFFFF"/>
                </a:solidFill>
                <a:latin typeface="Arial"/>
              </a:rPr>
              <a:t> the incident</a:t>
            </a:r>
          </a:p>
          <a:p>
            <a:pPr marL="685772" indent="-685772">
              <a:buFont typeface="Arial"/>
              <a:buChar char="•"/>
            </a:pPr>
            <a:r>
              <a:rPr lang="en-US" sz="4200" dirty="0">
                <a:solidFill>
                  <a:srgbClr val="FFFFFF"/>
                </a:solidFill>
                <a:latin typeface="Arial"/>
              </a:rPr>
              <a:t>Establish the </a:t>
            </a:r>
            <a:r>
              <a:rPr lang="en-US" sz="4200" dirty="0">
                <a:solidFill>
                  <a:schemeClr val="accent5"/>
                </a:solidFill>
                <a:latin typeface="Arial"/>
              </a:rPr>
              <a:t>timeline</a:t>
            </a:r>
          </a:p>
          <a:p>
            <a:pPr marL="685772" indent="-685772">
              <a:buFont typeface="Arial"/>
              <a:buChar char="•"/>
            </a:pPr>
            <a:r>
              <a:rPr lang="en-US" sz="4200" dirty="0">
                <a:solidFill>
                  <a:srgbClr val="FFFFFF"/>
                </a:solidFill>
                <a:latin typeface="Arial"/>
              </a:rPr>
              <a:t>Identify </a:t>
            </a:r>
            <a:r>
              <a:rPr lang="en-US" sz="4200" dirty="0">
                <a:solidFill>
                  <a:schemeClr val="accent1"/>
                </a:solidFill>
                <a:latin typeface="Arial"/>
              </a:rPr>
              <a:t>contributing factors</a:t>
            </a:r>
          </a:p>
          <a:p>
            <a:pPr marL="685772" indent="-685772">
              <a:buFont typeface="Arial"/>
              <a:buChar char="•"/>
            </a:pPr>
            <a:r>
              <a:rPr lang="en-US" sz="4200" dirty="0">
                <a:solidFill>
                  <a:srgbClr val="FFFFFF"/>
                </a:solidFill>
                <a:latin typeface="Arial"/>
              </a:rPr>
              <a:t>Describe customer </a:t>
            </a:r>
            <a:r>
              <a:rPr lang="en-US" sz="4200" dirty="0">
                <a:solidFill>
                  <a:schemeClr val="bg2"/>
                </a:solidFill>
                <a:latin typeface="Arial"/>
              </a:rPr>
              <a:t>impact</a:t>
            </a:r>
            <a:r>
              <a:rPr lang="en-US" sz="4200" dirty="0">
                <a:solidFill>
                  <a:srgbClr val="FFFFFF"/>
                </a:solidFill>
                <a:latin typeface="Arial"/>
              </a:rPr>
              <a:t>	</a:t>
            </a:r>
          </a:p>
          <a:p>
            <a:pPr marL="685772" indent="-685772">
              <a:buFont typeface="Arial"/>
              <a:buChar char="•"/>
            </a:pPr>
            <a:r>
              <a:rPr lang="en-US" sz="4200" dirty="0">
                <a:solidFill>
                  <a:srgbClr val="FFFFFF"/>
                </a:solidFill>
                <a:latin typeface="Arial"/>
              </a:rPr>
              <a:t>Describe </a:t>
            </a:r>
            <a:r>
              <a:rPr lang="en-US" sz="4200" dirty="0">
                <a:solidFill>
                  <a:schemeClr val="accent4"/>
                </a:solidFill>
                <a:latin typeface="Arial"/>
              </a:rPr>
              <a:t>remediation</a:t>
            </a:r>
            <a:r>
              <a:rPr lang="en-US" sz="4200" dirty="0">
                <a:solidFill>
                  <a:srgbClr val="FFFFFF"/>
                </a:solidFill>
                <a:latin typeface="Arial"/>
              </a:rPr>
              <a:t> tasks</a:t>
            </a:r>
          </a:p>
          <a:p>
            <a:pPr marL="685772" indent="-685772">
              <a:buFont typeface="Arial"/>
              <a:buChar char="•"/>
            </a:pPr>
            <a:r>
              <a:rPr lang="en-US" sz="4200" dirty="0">
                <a:solidFill>
                  <a:srgbClr val="FFFFFF"/>
                </a:solidFill>
                <a:latin typeface="Arial"/>
              </a:rPr>
              <a:t>Describe </a:t>
            </a:r>
            <a:r>
              <a:rPr lang="en-US" sz="4200" dirty="0">
                <a:solidFill>
                  <a:schemeClr val="accent5"/>
                </a:solidFill>
                <a:latin typeface="Arial"/>
              </a:rPr>
              <a:t>improvement</a:t>
            </a:r>
            <a:r>
              <a:rPr lang="en-US" sz="4200" dirty="0">
                <a:solidFill>
                  <a:srgbClr val="FFFFFF"/>
                </a:solidFill>
                <a:latin typeface="Arial"/>
              </a:rPr>
              <a:t> tasks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83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Nathen Harvey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VP, Community Development at Chef</a:t>
            </a:r>
          </a:p>
          <a:p>
            <a:pPr marL="0" indent="0">
              <a:buNone/>
            </a:pPr>
            <a:r>
              <a:rPr lang="en-US" dirty="0" smtClean="0"/>
              <a:t>Co-host of the Food Fight Show Podcast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Occasional farmer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http://ei.chef.io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Love eggs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>
                <a:hlinkClick r:id="rId3"/>
              </a:rPr>
              <a:t>http://eggs.chef.io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#</a:t>
            </a:r>
            <a:r>
              <a:rPr lang="en-US" dirty="0" err="1" smtClean="0"/>
              <a:t>hugops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>
                <a:hlinkClick r:id="rId4"/>
              </a:rPr>
              <a:t>http://hugops.chef.io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@</a:t>
            </a:r>
            <a:r>
              <a:rPr lang="en-US" dirty="0" err="1" smtClean="0"/>
              <a:t>nathenharvey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nharvey@chef.io</a:t>
            </a:r>
            <a:endParaRPr lang="en-US" dirty="0"/>
          </a:p>
        </p:txBody>
      </p:sp>
      <p:pic>
        <p:nvPicPr>
          <p:cNvPr id="9" name="Picture 8" descr="nathen_bw_r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2676" y="541423"/>
            <a:ext cx="2435726" cy="2435726"/>
          </a:xfrm>
          <a:prstGeom prst="rect">
            <a:avLst/>
          </a:prstGeom>
        </p:spPr>
      </p:pic>
      <p:pic>
        <p:nvPicPr>
          <p:cNvPr id="10" name="Picture 9" descr="foodfight_head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2109" y="5222225"/>
            <a:ext cx="2449763" cy="125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1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lert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81825" y="3006806"/>
            <a:ext cx="11066752" cy="2215991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  <a:latin typeface="Arial"/>
              </a:rPr>
              <a:t>Post Mortems</a:t>
            </a:r>
          </a:p>
          <a:p>
            <a:pPr marL="685772" indent="-685772">
              <a:buFont typeface="Arial"/>
              <a:buChar char="•"/>
            </a:pPr>
            <a:r>
              <a:rPr lang="en-US" sz="4200" dirty="0">
                <a:solidFill>
                  <a:srgbClr val="FFFFFF"/>
                </a:solidFill>
                <a:latin typeface="Arial"/>
              </a:rPr>
              <a:t>Time to </a:t>
            </a:r>
            <a:r>
              <a:rPr lang="en-US" sz="4200" dirty="0">
                <a:solidFill>
                  <a:schemeClr val="bg2"/>
                </a:solidFill>
                <a:latin typeface="Arial"/>
              </a:rPr>
              <a:t>Detect</a:t>
            </a:r>
          </a:p>
          <a:p>
            <a:pPr marL="685772" indent="-685772">
              <a:buFont typeface="Arial"/>
              <a:buChar char="•"/>
            </a:pPr>
            <a:r>
              <a:rPr lang="en-US" sz="4200" dirty="0">
                <a:solidFill>
                  <a:srgbClr val="FFFFFF"/>
                </a:solidFill>
                <a:latin typeface="Arial"/>
              </a:rPr>
              <a:t>Time to </a:t>
            </a:r>
            <a:r>
              <a:rPr lang="en-US" sz="4200" dirty="0">
                <a:solidFill>
                  <a:schemeClr val="accent1"/>
                </a:solidFill>
                <a:latin typeface="Arial"/>
              </a:rPr>
              <a:t>Resolve</a:t>
            </a:r>
          </a:p>
        </p:txBody>
      </p:sp>
    </p:spTree>
    <p:extLst>
      <p:ext uri="{BB962C8B-B14F-4D97-AF65-F5344CB8AC3E}">
        <p14:creationId xmlns:p14="http://schemas.microsoft.com/office/powerpoint/2010/main" val="393400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Mortems </a:t>
            </a:r>
            <a:r>
              <a:rPr lang="mr-IN" dirty="0" smtClean="0"/>
              <a:t>–</a:t>
            </a:r>
            <a:r>
              <a:rPr lang="en-US" dirty="0" smtClean="0"/>
              <a:t> Who Attends?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Required</a:t>
            </a:r>
          </a:p>
          <a:p>
            <a:pPr lvl="1"/>
            <a:r>
              <a:rPr lang="en-US" dirty="0" smtClean="0"/>
              <a:t>Incident commander</a:t>
            </a:r>
          </a:p>
          <a:p>
            <a:pPr lvl="1"/>
            <a:r>
              <a:rPr lang="en-US" dirty="0" smtClean="0"/>
              <a:t>People actively involved in incident response</a:t>
            </a:r>
          </a:p>
          <a:p>
            <a:pPr lvl="1"/>
            <a:r>
              <a:rPr lang="en-US" dirty="0" smtClean="0"/>
              <a:t>Representative from each team likely to receive action items</a:t>
            </a:r>
          </a:p>
          <a:p>
            <a:r>
              <a:rPr lang="en-US" dirty="0" smtClean="0"/>
              <a:t>Invited</a:t>
            </a:r>
          </a:p>
          <a:p>
            <a:pPr lvl="1"/>
            <a:r>
              <a:rPr lang="en-US" dirty="0" smtClean="0"/>
              <a:t>Engineering, Operations, and everything in-between</a:t>
            </a:r>
          </a:p>
          <a:p>
            <a:pPr lvl="1"/>
            <a:r>
              <a:rPr lang="en-US" dirty="0" smtClean="0"/>
              <a:t>The entire company</a:t>
            </a:r>
          </a:p>
        </p:txBody>
      </p:sp>
    </p:spTree>
    <p:extLst>
      <p:ext uri="{BB962C8B-B14F-4D97-AF65-F5344CB8AC3E}">
        <p14:creationId xmlns:p14="http://schemas.microsoft.com/office/powerpoint/2010/main" val="144520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Mortems </a:t>
            </a:r>
            <a:r>
              <a:rPr lang="mr-IN" dirty="0" smtClean="0"/>
              <a:t>–</a:t>
            </a:r>
            <a:r>
              <a:rPr lang="en-US" dirty="0" smtClean="0"/>
              <a:t> Who Attends?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Required</a:t>
            </a:r>
          </a:p>
          <a:p>
            <a:pPr lvl="1"/>
            <a:r>
              <a:rPr lang="en-US" dirty="0" smtClean="0"/>
              <a:t>Incident commander</a:t>
            </a:r>
          </a:p>
          <a:p>
            <a:pPr lvl="1"/>
            <a:r>
              <a:rPr lang="en-US" dirty="0" smtClean="0"/>
              <a:t>People actively involved in incident response</a:t>
            </a:r>
          </a:p>
          <a:p>
            <a:pPr lvl="1"/>
            <a:r>
              <a:rPr lang="en-US" dirty="0" smtClean="0"/>
              <a:t>Representative from each team likely to receive action items</a:t>
            </a:r>
          </a:p>
          <a:p>
            <a:r>
              <a:rPr lang="en-US" dirty="0" smtClean="0"/>
              <a:t>Invited</a:t>
            </a:r>
          </a:p>
          <a:p>
            <a:pPr lvl="1"/>
            <a:r>
              <a:rPr lang="en-US" dirty="0" smtClean="0"/>
              <a:t>Engineering, Operations, and everything in-between</a:t>
            </a:r>
          </a:p>
          <a:p>
            <a:pPr lvl="1"/>
            <a:r>
              <a:rPr lang="en-US" dirty="0" smtClean="0"/>
              <a:t>The entire company</a:t>
            </a:r>
          </a:p>
          <a:p>
            <a:pPr lvl="1"/>
            <a:r>
              <a:rPr lang="en-US" sz="5400" dirty="0">
                <a:solidFill>
                  <a:schemeClr val="accent3"/>
                </a:solidFill>
              </a:rPr>
              <a:t>The public</a:t>
            </a:r>
          </a:p>
        </p:txBody>
      </p:sp>
      <p:pic>
        <p:nvPicPr>
          <p:cNvPr id="4" name="Picture 3" descr="Nell_Shamrell_-_YouTub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703" y="1158040"/>
            <a:ext cx="5245100" cy="2146300"/>
          </a:xfrm>
          <a:prstGeom prst="rect">
            <a:avLst/>
          </a:prstGeom>
        </p:spPr>
      </p:pic>
      <p:pic>
        <p:nvPicPr>
          <p:cNvPr id="5" name="Picture 4" descr="Nathen_Harvey_-_YouTub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703" y="3304339"/>
            <a:ext cx="2540000" cy="1866900"/>
          </a:xfrm>
          <a:prstGeom prst="rect">
            <a:avLst/>
          </a:prstGeom>
        </p:spPr>
      </p:pic>
      <p:pic>
        <p:nvPicPr>
          <p:cNvPr id="6" name="Picture 5" descr="Nathen_Harvey_-_YouTub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703" y="3304339"/>
            <a:ext cx="25400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6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Slack - https://</a:t>
            </a:r>
            <a:r>
              <a:rPr lang="en-US" dirty="0" err="1"/>
              <a:t>goo.gl</a:t>
            </a:r>
            <a:r>
              <a:rPr lang="en-US" dirty="0"/>
              <a:t>/</a:t>
            </a:r>
            <a:r>
              <a:rPr lang="en-US" dirty="0" err="1"/>
              <a:t>LqYhEA</a:t>
            </a:r>
            <a:endParaRPr lang="en-US" dirty="0"/>
          </a:p>
        </p:txBody>
      </p:sp>
      <p:pic>
        <p:nvPicPr>
          <p:cNvPr id="4" name="Content Placeholder 3" descr="slack.png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9169" r="-891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5765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evOps_Meetups_-_Meetup.pn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04" b="23004"/>
          <a:stretch>
            <a:fillRect/>
          </a:stretch>
        </p:blipFill>
        <p:spPr/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Meetups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54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Conferences</a:t>
            </a:r>
            <a:endParaRPr lang="en-US" dirty="0"/>
          </a:p>
        </p:txBody>
      </p:sp>
      <p:pic>
        <p:nvPicPr>
          <p:cNvPr id="6" name="Picture Placeholder 5" descr="DevOpsDays.png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182"/>
          <a:stretch/>
        </p:blipFill>
        <p:spPr/>
      </p:pic>
    </p:spTree>
    <p:extLst>
      <p:ext uri="{BB962C8B-B14F-4D97-AF65-F5344CB8AC3E}">
        <p14:creationId xmlns:p14="http://schemas.microsoft.com/office/powerpoint/2010/main" val="53406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How_people_build_software_·_GitHub.png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56" b="10156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76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save-the-princes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-712801"/>
            <a:ext cx="14630400" cy="98209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75345" y="2202920"/>
            <a:ext cx="11066752" cy="4247317"/>
          </a:xfrm>
          <a:prstGeom prst="rect">
            <a:avLst/>
          </a:prstGeom>
          <a:solidFill>
            <a:schemeClr val="accent6">
              <a:alpha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  <a:latin typeface="Arial"/>
              </a:rPr>
              <a:t>DEVOPS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/>
            </a:r>
            <a:br>
              <a:rPr lang="en-US" sz="2400" dirty="0">
                <a:solidFill>
                  <a:srgbClr val="FFFFFF"/>
                </a:solidFill>
                <a:latin typeface="Arial"/>
              </a:rPr>
            </a:br>
            <a:endParaRPr lang="en-US" sz="2400" dirty="0">
              <a:solidFill>
                <a:srgbClr val="FFFFFF"/>
              </a:solidFill>
              <a:latin typeface="Arial"/>
            </a:endParaRPr>
          </a:p>
          <a:p>
            <a:pPr algn="ctr"/>
            <a:r>
              <a:rPr lang="en-US" sz="4800" i="1" dirty="0">
                <a:solidFill>
                  <a:srgbClr val="FFFFFF"/>
                </a:solidFill>
                <a:latin typeface="Arial"/>
              </a:rPr>
              <a:t>A cultural and professional movement, focused on how we build and operate high velocity organizations, born from the experiences of its practitioners.</a:t>
            </a:r>
          </a:p>
        </p:txBody>
      </p:sp>
    </p:spTree>
    <p:extLst>
      <p:ext uri="{BB962C8B-B14F-4D97-AF65-F5344CB8AC3E}">
        <p14:creationId xmlns:p14="http://schemas.microsoft.com/office/powerpoint/2010/main" val="343298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ople-over-process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18" t="11962" r="4918" b="11962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267316" y="1944939"/>
            <a:ext cx="10095770" cy="4339724"/>
            <a:chOff x="3739174" y="2587370"/>
            <a:chExt cx="11217522" cy="4821916"/>
          </a:xfrm>
        </p:grpSpPr>
        <p:sp>
          <p:nvSpPr>
            <p:cNvPr id="10" name="Round Diagonal Corner Rectangle 9"/>
            <p:cNvSpPr/>
            <p:nvPr/>
          </p:nvSpPr>
          <p:spPr bwMode="auto">
            <a:xfrm>
              <a:off x="3739174" y="2587370"/>
              <a:ext cx="11217522" cy="4821916"/>
            </a:xfrm>
            <a:prstGeom prst="round2DiagRect">
              <a:avLst/>
            </a:prstGeom>
            <a:solidFill>
              <a:schemeClr val="bg1">
                <a:alpha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82245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600" dirty="0">
                  <a:solidFill>
                    <a:srgbClr val="4BAAA3"/>
                  </a:solidFill>
                  <a:latin typeface="Gill Sans Light"/>
                  <a:cs typeface="Gill Sans Light"/>
                </a:rPr>
                <a:t>People</a:t>
              </a:r>
            </a:p>
            <a:p>
              <a:pPr algn="ctr" defTabSz="82245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600" dirty="0">
                  <a:solidFill>
                    <a:srgbClr val="5AA2DB"/>
                  </a:solidFill>
                  <a:latin typeface="Gill Sans Light"/>
                  <a:cs typeface="Gill Sans Light"/>
                </a:rPr>
                <a:t>Products</a:t>
              </a:r>
            </a:p>
            <a:p>
              <a:pPr algn="ctr" defTabSz="822457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600" dirty="0">
                  <a:solidFill>
                    <a:srgbClr val="FBAA13"/>
                  </a:solidFill>
                  <a:latin typeface="Gill Sans Light"/>
                  <a:cs typeface="Gill Sans Light"/>
                </a:rPr>
                <a:t>Companies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4021376" y="4351490"/>
              <a:ext cx="10700152" cy="47043"/>
            </a:xfrm>
            <a:prstGeom prst="line">
              <a:avLst/>
            </a:prstGeom>
            <a:ln w="38100" cmpd="sng">
              <a:solidFill>
                <a:schemeClr val="accent4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032674" y="5938705"/>
              <a:ext cx="10700152" cy="47043"/>
            </a:xfrm>
            <a:prstGeom prst="line">
              <a:avLst/>
            </a:prstGeom>
            <a:ln w="38100" cmpd="sng">
              <a:solidFill>
                <a:schemeClr val="accent4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564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-1371600"/>
            <a:ext cx="14630400" cy="10972800"/>
            <a:chOff x="0" y="-1524000"/>
            <a:chExt cx="16256000" cy="12192000"/>
          </a:xfrm>
        </p:grpSpPr>
        <p:pic>
          <p:nvPicPr>
            <p:cNvPr id="3" name="Picture 2" descr="circles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-1524000"/>
              <a:ext cx="16256000" cy="12192000"/>
            </a:xfrm>
            <a:prstGeom prst="rect">
              <a:avLst/>
            </a:prstGeom>
          </p:spPr>
        </p:pic>
        <p:pic>
          <p:nvPicPr>
            <p:cNvPr id="8" name="Picture 7" descr="culture-people-technolog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63008" y="1265848"/>
              <a:ext cx="6000750" cy="6000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712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Nathen_in_Columbus.png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Columbus Community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27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250144" y="2662518"/>
            <a:ext cx="11850624" cy="851640"/>
          </a:xfrm>
          <a:prstGeom prst="rect">
            <a:avLst/>
          </a:prstGeom>
        </p:spPr>
        <p:txBody>
          <a:bodyPr vert="horz" lIns="109717" tIns="54858" rIns="109717" bIns="54858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rgbClr val="3F5364"/>
                </a:solidFill>
                <a:latin typeface="Gill Sans Light"/>
                <a:ea typeface="Gill Sans SemiBold" charset="0"/>
                <a:cs typeface="Gill Sans Light"/>
              </a:rPr>
              <a:t>Non-bullet slide</a:t>
            </a:r>
            <a:endParaRPr lang="en-US" sz="4300" dirty="0">
              <a:solidFill>
                <a:srgbClr val="3F5364"/>
              </a:solidFill>
              <a:latin typeface="Gill Sans Light"/>
              <a:ea typeface="Gill Sans SemiBold" charset="0"/>
              <a:cs typeface="Gill Sans Light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250144" y="3385071"/>
            <a:ext cx="11850624" cy="605651"/>
          </a:xfrm>
          <a:prstGeom prst="rect">
            <a:avLst/>
          </a:prstGeom>
        </p:spPr>
        <p:txBody>
          <a:bodyPr vert="horz" lIns="109717" tIns="54858" rIns="109717" bIns="54858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solidFill>
                  <a:srgbClr val="3F5364"/>
                </a:solidFill>
                <a:latin typeface="Gill Sans Light" charset="0"/>
                <a:ea typeface="Gill Sans Light" charset="0"/>
                <a:cs typeface="Gill Sans Light" charset="0"/>
              </a:rPr>
              <a:t>Non-bullet slide subtitle</a:t>
            </a:r>
          </a:p>
        </p:txBody>
      </p:sp>
      <p:pic>
        <p:nvPicPr>
          <p:cNvPr id="2" name="Picture 1" descr="IMG_6266 copy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6" t="36357" r="25370" b="22902"/>
          <a:stretch/>
        </p:blipFill>
        <p:spPr>
          <a:xfrm>
            <a:off x="-73940" y="0"/>
            <a:ext cx="14778282" cy="8229600"/>
          </a:xfrm>
          <a:prstGeom prst="rect">
            <a:avLst/>
          </a:prstGeom>
        </p:spPr>
      </p:pic>
      <p:sp>
        <p:nvSpPr>
          <p:cNvPr id="9" name="Round Diagonal Corner Rectangle 8"/>
          <p:cNvSpPr/>
          <p:nvPr/>
        </p:nvSpPr>
        <p:spPr bwMode="auto">
          <a:xfrm>
            <a:off x="2267315" y="5050718"/>
            <a:ext cx="10095770" cy="2770505"/>
          </a:xfrm>
          <a:prstGeom prst="round2DiagRect">
            <a:avLst/>
          </a:prstGeom>
          <a:solidFill>
            <a:schemeClr val="bg1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9718" tIns="54860" rIns="109718" bIns="54860" numCol="1" rtlCol="0" anchor="ctr" anchorCtr="0" compatLnSpc="1">
            <a:prstTxWarp prst="textNoShape">
              <a:avLst/>
            </a:prstTxWarp>
          </a:bodyPr>
          <a:lstStyle/>
          <a:p>
            <a:pPr algn="ctr" defTabSz="822457" fontAlgn="base">
              <a:spcBef>
                <a:spcPct val="0"/>
              </a:spcBef>
              <a:spcAft>
                <a:spcPct val="0"/>
              </a:spcAft>
            </a:pPr>
            <a:r>
              <a:rPr lang="en-US" sz="8600" dirty="0">
                <a:solidFill>
                  <a:srgbClr val="4BAAA3"/>
                </a:solidFill>
                <a:latin typeface="Gill Sans Light"/>
                <a:cs typeface="Gill Sans Light"/>
              </a:rPr>
              <a:t>Community</a:t>
            </a:r>
            <a:endParaRPr lang="en-US" sz="8600" dirty="0">
              <a:solidFill>
                <a:srgbClr val="5AA2DB"/>
              </a:solidFill>
              <a:latin typeface="Gill Sans Light"/>
              <a:cs typeface="Gill Sans Light"/>
            </a:endParaRPr>
          </a:p>
          <a:p>
            <a:pPr algn="ctr" defTabSz="822457" fontAlgn="base">
              <a:spcBef>
                <a:spcPct val="0"/>
              </a:spcBef>
              <a:spcAft>
                <a:spcPct val="0"/>
              </a:spcAft>
            </a:pPr>
            <a:r>
              <a:rPr lang="en-US" sz="8600" dirty="0">
                <a:solidFill>
                  <a:srgbClr val="FBAA13"/>
                </a:solidFill>
                <a:latin typeface="Gill Sans Light"/>
                <a:cs typeface="Gill Sans Light"/>
              </a:rPr>
              <a:t>Our Foundation</a:t>
            </a:r>
          </a:p>
        </p:txBody>
      </p:sp>
    </p:spTree>
    <p:extLst>
      <p:ext uri="{BB962C8B-B14F-4D97-AF65-F5344CB8AC3E}">
        <p14:creationId xmlns:p14="http://schemas.microsoft.com/office/powerpoint/2010/main" val="2929417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 </a:t>
            </a:r>
            <a:r>
              <a:rPr lang="en-US" dirty="0" err="1" smtClean="0"/>
              <a:t>DevOps</a:t>
            </a:r>
            <a:r>
              <a:rPr lang="en-US" dirty="0" smtClean="0"/>
              <a:t> Community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Internal</a:t>
            </a:r>
          </a:p>
          <a:p>
            <a:pPr lvl="1"/>
            <a:r>
              <a:rPr lang="en-US" dirty="0" smtClean="0"/>
              <a:t>Form diverse bonds</a:t>
            </a:r>
          </a:p>
          <a:p>
            <a:pPr lvl="1"/>
            <a:r>
              <a:rPr lang="en-US" dirty="0" smtClean="0"/>
              <a:t>Demo Days</a:t>
            </a:r>
          </a:p>
          <a:p>
            <a:pPr lvl="1"/>
            <a:r>
              <a:rPr lang="en-US" dirty="0" smtClean="0"/>
              <a:t>Post Mortems</a:t>
            </a:r>
          </a:p>
          <a:p>
            <a:r>
              <a:rPr lang="en-US" dirty="0" smtClean="0"/>
              <a:t>External</a:t>
            </a:r>
          </a:p>
          <a:p>
            <a:pPr lvl="1"/>
            <a:r>
              <a:rPr lang="en-US" dirty="0" smtClean="0"/>
              <a:t>Online community</a:t>
            </a:r>
          </a:p>
          <a:p>
            <a:pPr lvl="1"/>
            <a:r>
              <a:rPr lang="en-US" dirty="0" err="1" smtClean="0"/>
              <a:t>Meetups</a:t>
            </a:r>
            <a:r>
              <a:rPr lang="en-US" dirty="0" smtClean="0"/>
              <a:t> and Conferences</a:t>
            </a:r>
          </a:p>
          <a:p>
            <a:pPr lvl="1"/>
            <a:r>
              <a:rPr lang="en-US" dirty="0" smtClean="0"/>
              <a:t>Open 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are responsible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For your learning</a:t>
            </a:r>
          </a:p>
          <a:p>
            <a:r>
              <a:rPr lang="en-US" dirty="0" smtClean="0"/>
              <a:t>For your development</a:t>
            </a:r>
          </a:p>
          <a:p>
            <a:r>
              <a:rPr lang="en-US" dirty="0" smtClean="0"/>
              <a:t>For your career</a:t>
            </a:r>
          </a:p>
          <a:p>
            <a:r>
              <a:rPr lang="en-US" dirty="0" smtClean="0"/>
              <a:t>For your teammates</a:t>
            </a:r>
          </a:p>
          <a:p>
            <a:r>
              <a:rPr lang="en-US" dirty="0" smtClean="0"/>
              <a:t>For lots of important things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3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dirty="0" smtClean="0"/>
              <a:t>…</a:t>
            </a:r>
            <a:r>
              <a:rPr lang="en-US" dirty="0" smtClean="0"/>
              <a:t>but you are not alone!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Find a mentor</a:t>
            </a:r>
          </a:p>
          <a:p>
            <a:r>
              <a:rPr lang="en-US" dirty="0" smtClean="0"/>
              <a:t>Lean on your peers</a:t>
            </a:r>
          </a:p>
          <a:p>
            <a:r>
              <a:rPr lang="en-US" dirty="0" smtClean="0"/>
              <a:t>Mentor someone</a:t>
            </a:r>
          </a:p>
          <a:p>
            <a:r>
              <a:rPr lang="en-US" dirty="0" smtClean="0"/>
              <a:t>Give 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45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Nathen Harvey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VP, Community Development at Chef</a:t>
            </a:r>
          </a:p>
          <a:p>
            <a:pPr marL="0" indent="0">
              <a:buNone/>
            </a:pPr>
            <a:r>
              <a:rPr lang="en-US" dirty="0" smtClean="0"/>
              <a:t>Co-host of the Food Fight Show Podcast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Occasional farmer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http://ei.chef.io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Love eggs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>
                <a:hlinkClick r:id="rId3"/>
              </a:rPr>
              <a:t>http://eggs.chef.io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#</a:t>
            </a:r>
            <a:r>
              <a:rPr lang="en-US" dirty="0" err="1" smtClean="0"/>
              <a:t>hugops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>
                <a:hlinkClick r:id="rId4"/>
              </a:rPr>
              <a:t>http://hugops.chef.io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@</a:t>
            </a:r>
            <a:r>
              <a:rPr lang="en-US" dirty="0" err="1" smtClean="0"/>
              <a:t>nathenharvey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nharvey@chef.io</a:t>
            </a:r>
            <a:endParaRPr lang="en-US" dirty="0"/>
          </a:p>
        </p:txBody>
      </p:sp>
      <p:pic>
        <p:nvPicPr>
          <p:cNvPr id="9" name="Picture 8" descr="nathen_bw_r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2676" y="541423"/>
            <a:ext cx="2435726" cy="2435726"/>
          </a:xfrm>
          <a:prstGeom prst="rect">
            <a:avLst/>
          </a:prstGeom>
        </p:spPr>
      </p:pic>
      <p:pic>
        <p:nvPicPr>
          <p:cNvPr id="10" name="Picture 9" descr="foodfight_head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2109" y="5222225"/>
            <a:ext cx="2449763" cy="125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6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742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Nathen_in_Columbus.png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Columbus Community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0276269" y="4704480"/>
            <a:ext cx="1192202" cy="1010880"/>
          </a:xfrm>
          <a:prstGeom prst="straightConnector1">
            <a:avLst/>
          </a:prstGeom>
          <a:ln w="127000" cmpd="sng">
            <a:solidFill>
              <a:schemeClr val="accent4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468471" y="4335148"/>
            <a:ext cx="1617630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dirty="0" err="1">
                <a:solidFill>
                  <a:schemeClr val="accent2"/>
                </a:solidFill>
                <a:latin typeface="Gill Sans Light"/>
                <a:cs typeface="Gill Sans Light"/>
              </a:rPr>
              <a:t>DevOpsDays</a:t>
            </a:r>
            <a:endParaRPr lang="en-US" sz="2400" dirty="0">
              <a:solidFill>
                <a:schemeClr val="accent2"/>
              </a:solidFill>
              <a:latin typeface="Gill Sans Ligh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5830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Nathen_in_Columbus.png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Columbus Community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0276269" y="4704480"/>
            <a:ext cx="1192202" cy="1010880"/>
          </a:xfrm>
          <a:prstGeom prst="straightConnector1">
            <a:avLst/>
          </a:prstGeom>
          <a:ln w="127000" cmpd="sng">
            <a:solidFill>
              <a:schemeClr val="accent4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7448163" y="2896800"/>
            <a:ext cx="1713656" cy="0"/>
          </a:xfrm>
          <a:prstGeom prst="straightConnector1">
            <a:avLst/>
          </a:prstGeom>
          <a:ln w="127000" cmpd="sng">
            <a:solidFill>
              <a:schemeClr val="accent4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468471" y="4335148"/>
            <a:ext cx="1617630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dirty="0" err="1">
                <a:solidFill>
                  <a:schemeClr val="accent2"/>
                </a:solidFill>
                <a:latin typeface="Gill Sans Light"/>
                <a:cs typeface="Gill Sans Light"/>
              </a:rPr>
              <a:t>DevOpsDays</a:t>
            </a:r>
            <a:endParaRPr lang="en-US" sz="2400" dirty="0">
              <a:solidFill>
                <a:schemeClr val="accent2"/>
              </a:solidFill>
              <a:latin typeface="Gill Sans Light"/>
              <a:cs typeface="Gill Sans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330282" y="2712135"/>
            <a:ext cx="2268950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Gill Sans Light"/>
                <a:cs typeface="Gill Sans Light"/>
              </a:rPr>
              <a:t>Elementary School</a:t>
            </a:r>
          </a:p>
        </p:txBody>
      </p:sp>
    </p:spTree>
    <p:extLst>
      <p:ext uri="{BB962C8B-B14F-4D97-AF65-F5344CB8AC3E}">
        <p14:creationId xmlns:p14="http://schemas.microsoft.com/office/powerpoint/2010/main" val="15830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Nathen_in_Columbus.png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Columbus Community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0276269" y="4704480"/>
            <a:ext cx="1192202" cy="1010880"/>
          </a:xfrm>
          <a:prstGeom prst="straightConnector1">
            <a:avLst/>
          </a:prstGeom>
          <a:ln w="127000" cmpd="sng">
            <a:solidFill>
              <a:schemeClr val="accent4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3327288" y="2226000"/>
            <a:ext cx="1337854" cy="1234320"/>
          </a:xfrm>
          <a:prstGeom prst="straightConnector1">
            <a:avLst/>
          </a:prstGeom>
          <a:ln w="127000" cmpd="sng">
            <a:solidFill>
              <a:schemeClr val="accent4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7448163" y="2896800"/>
            <a:ext cx="1713656" cy="0"/>
          </a:xfrm>
          <a:prstGeom prst="straightConnector1">
            <a:avLst/>
          </a:prstGeom>
          <a:ln w="127000" cmpd="sng">
            <a:solidFill>
              <a:schemeClr val="accent4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468471" y="4335148"/>
            <a:ext cx="1617630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dirty="0" err="1">
                <a:solidFill>
                  <a:schemeClr val="accent2"/>
                </a:solidFill>
                <a:latin typeface="Gill Sans Light"/>
                <a:cs typeface="Gill Sans Light"/>
              </a:rPr>
              <a:t>DevOpsDays</a:t>
            </a:r>
            <a:endParaRPr lang="en-US" sz="2400" dirty="0">
              <a:solidFill>
                <a:schemeClr val="accent2"/>
              </a:solidFill>
              <a:latin typeface="Gill Sans Light"/>
              <a:cs typeface="Gill Sans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330282" y="2712135"/>
            <a:ext cx="2268950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Gill Sans Light"/>
                <a:cs typeface="Gill Sans Light"/>
              </a:rPr>
              <a:t>Elementary School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65141" y="3460321"/>
            <a:ext cx="772898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 anchor="ctr" anchorCtr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Gill Sans Light"/>
                <a:cs typeface="Gill Sans Light"/>
              </a:rPr>
              <a:t>Home</a:t>
            </a:r>
          </a:p>
        </p:txBody>
      </p:sp>
    </p:spTree>
    <p:extLst>
      <p:ext uri="{BB962C8B-B14F-4D97-AF65-F5344CB8AC3E}">
        <p14:creationId xmlns:p14="http://schemas.microsoft.com/office/powerpoint/2010/main" val="15830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WallOfConfusion.png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9387" r="-49387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Wall of Confusion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5579533" y="6481764"/>
            <a:ext cx="3471334" cy="342370"/>
          </a:xfrm>
        </p:spPr>
        <p:txBody>
          <a:bodyPr/>
          <a:lstStyle/>
          <a:p>
            <a:pPr marL="0" indent="0" algn="ctr">
              <a:buNone/>
            </a:pPr>
            <a:r>
              <a:rPr lang="en-US" sz="1400" dirty="0"/>
              <a:t>http://dev2ops.org/2010/02/what-is-</a:t>
            </a:r>
            <a:r>
              <a:rPr lang="en-US" sz="1400" dirty="0" err="1"/>
              <a:t>devops</a:t>
            </a:r>
            <a:r>
              <a:rPr lang="en-US" sz="1400" dirty="0"/>
              <a:t>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2802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u-tang-financi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2036" y="0"/>
            <a:ext cx="8229600" cy="822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5345" y="2202919"/>
            <a:ext cx="11066752" cy="5355312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  <a:latin typeface="Arial"/>
              </a:rPr>
              <a:t>FORM DIVERSE BONDS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/>
            </a:r>
            <a:br>
              <a:rPr lang="en-US" sz="2400" dirty="0">
                <a:solidFill>
                  <a:srgbClr val="FFFFFF"/>
                </a:solidFill>
                <a:latin typeface="Arial"/>
              </a:rPr>
            </a:br>
            <a:endParaRPr lang="en-US" sz="2400" dirty="0">
              <a:solidFill>
                <a:srgbClr val="FFFFFF"/>
              </a:solidFill>
              <a:latin typeface="Arial"/>
            </a:endParaRPr>
          </a:p>
          <a:p>
            <a:pPr algn="ctr"/>
            <a:endParaRPr lang="en-US" sz="2400" dirty="0">
              <a:solidFill>
                <a:srgbClr val="FFFFFF"/>
              </a:solidFill>
              <a:latin typeface="Arial"/>
            </a:endParaRPr>
          </a:p>
          <a:p>
            <a:pPr algn="ctr"/>
            <a:endParaRPr lang="en-US" sz="2400" dirty="0">
              <a:solidFill>
                <a:srgbClr val="FFFFFF"/>
              </a:solidFill>
              <a:latin typeface="Arial"/>
            </a:endParaRPr>
          </a:p>
          <a:p>
            <a:pPr algn="ctr"/>
            <a:endParaRPr lang="en-US" sz="2400" dirty="0">
              <a:solidFill>
                <a:srgbClr val="FFFFFF"/>
              </a:solidFill>
              <a:latin typeface="Arial"/>
            </a:endParaRPr>
          </a:p>
          <a:p>
            <a:pPr algn="ctr"/>
            <a:endParaRPr lang="en-US" sz="2400" dirty="0">
              <a:solidFill>
                <a:srgbClr val="FFFFFF"/>
              </a:solidFill>
              <a:latin typeface="Arial"/>
            </a:endParaRPr>
          </a:p>
          <a:p>
            <a:pPr algn="ctr"/>
            <a:endParaRPr lang="en-US" sz="2400" dirty="0">
              <a:solidFill>
                <a:srgbClr val="FFFFFF"/>
              </a:solidFill>
              <a:latin typeface="Arial"/>
            </a:endParaRPr>
          </a:p>
          <a:p>
            <a:pPr algn="ctr"/>
            <a:endParaRPr lang="en-US" sz="2400" dirty="0">
              <a:solidFill>
                <a:srgbClr val="FFFFFF"/>
              </a:solidFill>
              <a:latin typeface="Arial"/>
            </a:endParaRPr>
          </a:p>
          <a:p>
            <a:pPr algn="ctr"/>
            <a:endParaRPr lang="en-US" sz="2400" dirty="0">
              <a:solidFill>
                <a:srgbClr val="FFFFFF"/>
              </a:solidFill>
              <a:latin typeface="Arial"/>
            </a:endParaRPr>
          </a:p>
          <a:p>
            <a:pPr algn="ctr"/>
            <a:endParaRPr lang="en-US" sz="2400" dirty="0">
              <a:solidFill>
                <a:srgbClr val="FFFFFF"/>
              </a:solidFill>
              <a:latin typeface="Arial"/>
            </a:endParaRPr>
          </a:p>
          <a:p>
            <a:pPr algn="ctr"/>
            <a:endParaRPr lang="en-US" sz="2400" dirty="0">
              <a:solidFill>
                <a:srgbClr val="FFFFFF"/>
              </a:solidFill>
              <a:latin typeface="Arial"/>
            </a:endParaRPr>
          </a:p>
          <a:p>
            <a:pPr algn="ctr"/>
            <a:endParaRPr lang="en-US" sz="2400" dirty="0">
              <a:solidFill>
                <a:srgbClr val="FFFFFF"/>
              </a:solidFill>
              <a:latin typeface="Arial"/>
            </a:endParaRPr>
          </a:p>
          <a:p>
            <a:pPr algn="ctr"/>
            <a:endParaRPr lang="en-US" sz="2400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189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u-tang-financi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2036" y="0"/>
            <a:ext cx="8229600" cy="822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5345" y="2202919"/>
            <a:ext cx="11066752" cy="538609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  <a:latin typeface="Arial"/>
              </a:rPr>
              <a:t>FORM DIVERSE BONDS</a:t>
            </a:r>
            <a:r>
              <a:rPr lang="en-US" sz="2400" dirty="0">
                <a:solidFill>
                  <a:srgbClr val="FFFFFF"/>
                </a:solidFill>
                <a:latin typeface="Arial"/>
              </a:rPr>
              <a:t/>
            </a:r>
            <a:br>
              <a:rPr lang="en-US" sz="2400" dirty="0">
                <a:solidFill>
                  <a:srgbClr val="FFFFFF"/>
                </a:solidFill>
                <a:latin typeface="Arial"/>
              </a:rPr>
            </a:br>
            <a:endParaRPr lang="en-US" sz="2400" dirty="0">
              <a:solidFill>
                <a:srgbClr val="FFFFFF"/>
              </a:solidFill>
              <a:latin typeface="Arial"/>
            </a:endParaRPr>
          </a:p>
          <a:p>
            <a:pPr marL="457182" indent="-457182">
              <a:buFont typeface="Arial"/>
              <a:buChar char="•"/>
            </a:pPr>
            <a:r>
              <a:rPr lang="en-US" sz="3800" dirty="0">
                <a:solidFill>
                  <a:srgbClr val="FFFFFF"/>
                </a:solidFill>
                <a:latin typeface="Arial"/>
              </a:rPr>
              <a:t>Take people to lunch, or have meetings, with people </a:t>
            </a:r>
            <a:r>
              <a:rPr lang="en-US" sz="3800" dirty="0">
                <a:solidFill>
                  <a:srgbClr val="5AA2DB"/>
                </a:solidFill>
                <a:latin typeface="Arial"/>
              </a:rPr>
              <a:t>outside your </a:t>
            </a:r>
            <a:r>
              <a:rPr lang="en-US" sz="3800" dirty="0">
                <a:solidFill>
                  <a:srgbClr val="5AA2DB"/>
                </a:solidFill>
                <a:latin typeface="Arial"/>
              </a:rPr>
              <a:t>specialty</a:t>
            </a:r>
          </a:p>
          <a:p>
            <a:pPr marL="457182" indent="-457182">
              <a:buFont typeface="Arial"/>
              <a:buChar char="•"/>
            </a:pPr>
            <a:endParaRPr lang="en-US" sz="3800" dirty="0">
              <a:solidFill>
                <a:srgbClr val="5AA2DB"/>
              </a:solidFill>
              <a:latin typeface="Arial"/>
            </a:endParaRPr>
          </a:p>
          <a:p>
            <a:pPr marL="457182" indent="-457182">
              <a:buFont typeface="Arial"/>
              <a:buChar char="•"/>
            </a:pPr>
            <a:endParaRPr lang="en-US" sz="3800" dirty="0">
              <a:solidFill>
                <a:srgbClr val="5AA2DB"/>
              </a:solidFill>
              <a:latin typeface="Arial"/>
            </a:endParaRPr>
          </a:p>
          <a:p>
            <a:pPr marL="457182" indent="-457182">
              <a:buFont typeface="Arial"/>
              <a:buChar char="•"/>
            </a:pPr>
            <a:endParaRPr lang="en-US" sz="3800" dirty="0">
              <a:solidFill>
                <a:srgbClr val="5AA2DB"/>
              </a:solidFill>
              <a:latin typeface="Arial"/>
            </a:endParaRPr>
          </a:p>
          <a:p>
            <a:pPr marL="457182" indent="-457182">
              <a:buFont typeface="Arial"/>
              <a:buChar char="•"/>
            </a:pPr>
            <a:endParaRPr lang="en-US" sz="3800" dirty="0">
              <a:solidFill>
                <a:srgbClr val="5AA2DB"/>
              </a:solidFill>
              <a:latin typeface="Arial"/>
            </a:endParaRPr>
          </a:p>
          <a:p>
            <a:pPr marL="457182" indent="-457182">
              <a:buFont typeface="Arial"/>
              <a:buChar char="•"/>
            </a:pPr>
            <a:endParaRPr lang="en-US" sz="3800" dirty="0">
              <a:solidFill>
                <a:srgbClr val="5AA2DB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925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-blank">
  <a:themeElements>
    <a:clrScheme name="Custom 1">
      <a:dk1>
        <a:sysClr val="windowText" lastClr="000000"/>
      </a:dk1>
      <a:lt1>
        <a:sysClr val="window" lastClr="FFFFFF"/>
      </a:lt1>
      <a:dk2>
        <a:srgbClr val="2F3336"/>
      </a:dk2>
      <a:lt2>
        <a:srgbClr val="5AA1DA"/>
      </a:lt2>
      <a:accent1>
        <a:srgbClr val="F18B21"/>
      </a:accent1>
      <a:accent2>
        <a:srgbClr val="3F5364"/>
      </a:accent2>
      <a:accent3>
        <a:srgbClr val="6BB2E2"/>
      </a:accent3>
      <a:accent4>
        <a:srgbClr val="5AB7B2"/>
      </a:accent4>
      <a:accent5>
        <a:srgbClr val="FDB714"/>
      </a:accent5>
      <a:accent6>
        <a:srgbClr val="7D868C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Gill Sans Light"/>
            <a:cs typeface="Gill Sans Light"/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accent2"/>
            </a:solidFill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-16x9-Blue.potx" id="{AEDCA41E-F161-4EBB-B511-A8687687A8DC}" vid="{64ECDA82-38C2-4FAD-B0A3-D276970F43D1}"/>
    </a:ext>
  </a:extLst>
</a:theme>
</file>

<file path=ppt/theme/theme2.xml><?xml version="1.0" encoding="utf-8"?>
<a:theme xmlns:a="http://schemas.openxmlformats.org/drawingml/2006/main" name="ap chef">
  <a:themeElements>
    <a:clrScheme name="Chef">
      <a:dk1>
        <a:srgbClr val="FFFFFF"/>
      </a:dk1>
      <a:lt1>
        <a:sysClr val="window" lastClr="FFFFFF"/>
      </a:lt1>
      <a:dk2>
        <a:srgbClr val="324353"/>
      </a:dk2>
      <a:lt2>
        <a:srgbClr val="EC7509"/>
      </a:lt2>
      <a:accent1>
        <a:srgbClr val="5AA2DB"/>
      </a:accent1>
      <a:accent2>
        <a:srgbClr val="4BAAA3"/>
      </a:accent2>
      <a:accent3>
        <a:srgbClr val="FBAA13"/>
      </a:accent3>
      <a:accent4>
        <a:srgbClr val="6A7379"/>
      </a:accent4>
      <a:accent5>
        <a:srgbClr val="2F3336"/>
      </a:accent5>
      <a:accent6>
        <a:srgbClr val="00000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-16x9-Blue.potx" id="{AEDCA41E-F161-4EBB-B511-A8687687A8DC}" vid="{64ECDA82-38C2-4FAD-B0A3-D276970F43D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chef-blank.potx</Template>
  <TotalTime>167</TotalTime>
  <Words>527</Words>
  <Application>Microsoft Macintosh PowerPoint</Application>
  <PresentationFormat>Custom</PresentationFormat>
  <Paragraphs>170</Paragraphs>
  <Slides>35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chef-blank</vt:lpstr>
      <vt:lpstr>ap chef</vt:lpstr>
      <vt:lpstr>Office Theme</vt:lpstr>
      <vt:lpstr>Community:  The Secret Ingredient for DevOps</vt:lpstr>
      <vt:lpstr>Nathen Harvey</vt:lpstr>
      <vt:lpstr>My Columbus Community</vt:lpstr>
      <vt:lpstr>My Columbus Community</vt:lpstr>
      <vt:lpstr>My Columbus Community</vt:lpstr>
      <vt:lpstr>My Columbus Community</vt:lpstr>
      <vt:lpstr>Wall of Confusion</vt:lpstr>
      <vt:lpstr>PowerPoint Presentation</vt:lpstr>
      <vt:lpstr>PowerPoint Presentation</vt:lpstr>
      <vt:lpstr>PowerPoint Presentation</vt:lpstr>
      <vt:lpstr>PowerPoint Presentation</vt:lpstr>
      <vt:lpstr>Demo Days!</vt:lpstr>
      <vt:lpstr>Demo Days!</vt:lpstr>
      <vt:lpstr>Demo Days!</vt:lpstr>
      <vt:lpstr>Demo Days!</vt:lpstr>
      <vt:lpstr>Demo Days!</vt:lpstr>
      <vt:lpstr>Chef Demo Days Playlist on YouTube</vt:lpstr>
      <vt:lpstr>PowerPoint Presentation</vt:lpstr>
      <vt:lpstr>PowerPoint Presentation</vt:lpstr>
      <vt:lpstr>PowerPoint Presentation</vt:lpstr>
      <vt:lpstr>Post Mortems – Who Attends?</vt:lpstr>
      <vt:lpstr>Post Mortems – Who Attends?</vt:lpstr>
      <vt:lpstr>Slack - https://goo.gl/LqYhEA</vt:lpstr>
      <vt:lpstr>Meetups</vt:lpstr>
      <vt:lpstr>Conferences</vt:lpstr>
      <vt:lpstr>Open Source</vt:lpstr>
      <vt:lpstr>PowerPoint Presentation</vt:lpstr>
      <vt:lpstr>PowerPoint Presentation</vt:lpstr>
      <vt:lpstr>PowerPoint Presentation</vt:lpstr>
      <vt:lpstr>PowerPoint Presentation</vt:lpstr>
      <vt:lpstr>Building a DevOps Community</vt:lpstr>
      <vt:lpstr>You are responsible…</vt:lpstr>
      <vt:lpstr>…but you are not alone!</vt:lpstr>
      <vt:lpstr>Nathen Harvey</vt:lpstr>
      <vt:lpstr>PowerPoint Presentation</vt:lpstr>
    </vt:vector>
  </TitlesOfParts>
  <Company>Chef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Andy Paroff</dc:creator>
  <cp:lastModifiedBy>Nathen Harvey</cp:lastModifiedBy>
  <cp:revision>30</cp:revision>
  <dcterms:created xsi:type="dcterms:W3CDTF">2015-04-20T20:56:17Z</dcterms:created>
  <dcterms:modified xsi:type="dcterms:W3CDTF">2016-11-01T05:45:04Z</dcterms:modified>
</cp:coreProperties>
</file>